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0"/>
  </p:notesMasterIdLst>
  <p:sldIdLst>
    <p:sldId id="256" r:id="rId3"/>
    <p:sldId id="1185" r:id="rId4"/>
    <p:sldId id="1127" r:id="rId5"/>
    <p:sldId id="257" r:id="rId6"/>
    <p:sldId id="1160" r:id="rId7"/>
    <p:sldId id="1129" r:id="rId8"/>
    <p:sldId id="1130" r:id="rId9"/>
    <p:sldId id="1132" r:id="rId10"/>
    <p:sldId id="1131" r:id="rId11"/>
    <p:sldId id="1133" r:id="rId12"/>
    <p:sldId id="1134" r:id="rId13"/>
    <p:sldId id="1135" r:id="rId14"/>
    <p:sldId id="1161" r:id="rId15"/>
    <p:sldId id="1162" r:id="rId16"/>
    <p:sldId id="1163" r:id="rId17"/>
    <p:sldId id="1164" r:id="rId18"/>
    <p:sldId id="1165" r:id="rId19"/>
    <p:sldId id="1166" r:id="rId20"/>
    <p:sldId id="1167" r:id="rId21"/>
    <p:sldId id="1168" r:id="rId22"/>
    <p:sldId id="1169" r:id="rId23"/>
    <p:sldId id="1170" r:id="rId24"/>
    <p:sldId id="1171" r:id="rId25"/>
    <p:sldId id="1172" r:id="rId26"/>
    <p:sldId id="1174" r:id="rId27"/>
    <p:sldId id="1175" r:id="rId28"/>
    <p:sldId id="1173" r:id="rId29"/>
    <p:sldId id="1176" r:id="rId30"/>
    <p:sldId id="1177" r:id="rId31"/>
    <p:sldId id="1178" r:id="rId32"/>
    <p:sldId id="1179" r:id="rId33"/>
    <p:sldId id="1180" r:id="rId34"/>
    <p:sldId id="1181" r:id="rId35"/>
    <p:sldId id="1182" r:id="rId36"/>
    <p:sldId id="1183" r:id="rId37"/>
    <p:sldId id="1184" r:id="rId38"/>
    <p:sldId id="266" r:id="rId39"/>
  </p:sldIdLst>
  <p:sldSz cx="12192000" cy="6858000"/>
  <p:notesSz cx="6858000" cy="9144000"/>
  <p:embeddedFontLst>
    <p:embeddedFont>
      <p:font typeface="Arial Black" panose="020B0A04020102020204" pitchFamily="34" charset="0"/>
      <p:regular r:id="rId41"/>
      <p:bold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Segoe UI" panose="020B0502040204020203" pitchFamily="34" charset="0"/>
      <p:regular r:id="rId49"/>
      <p:bold r:id="rId50"/>
      <p:italic r:id="rId51"/>
      <p:boldItalic r:id="rId52"/>
    </p:embeddedFont>
    <p:embeddedFont>
      <p:font typeface="Segoe UI Semibold" panose="020B0702040204020203" pitchFamily="34" charset="0"/>
      <p:bold r:id="rId53"/>
      <p:boldItalic r:id="rId54"/>
    </p:embeddedFont>
    <p:embeddedFont>
      <p:font typeface="Tahoma" panose="020B0604030504040204" pitchFamily="3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6">
          <p15:clr>
            <a:srgbClr val="A4A3A4"/>
          </p15:clr>
        </p15:guide>
        <p15:guide id="2" pos="551">
          <p15:clr>
            <a:srgbClr val="A4A3A4"/>
          </p15:clr>
        </p15:guide>
        <p15:guide id="3" pos="7129">
          <p15:clr>
            <a:srgbClr val="A4A3A4"/>
          </p15:clr>
        </p15:guide>
        <p15:guide id="4" orient="horz" pos="3793">
          <p15:clr>
            <a:srgbClr val="A4A3A4"/>
          </p15:clr>
        </p15:guide>
        <p15:guide id="5" orient="horz" pos="663">
          <p15:clr>
            <a:srgbClr val="A4A3A4"/>
          </p15:clr>
        </p15:guide>
        <p15:guide id="6" orient="horz" pos="3657">
          <p15:clr>
            <a:srgbClr val="A4A3A4"/>
          </p15:clr>
        </p15:guide>
        <p15:guide id="7" orient="horz" pos="1275">
          <p15:clr>
            <a:srgbClr val="A4A3A4"/>
          </p15:clr>
        </p15:guide>
        <p15:guide id="8" orient="horz" pos="1434">
          <p15:clr>
            <a:srgbClr val="A4A3A4"/>
          </p15:clr>
        </p15:guide>
        <p15:guide id="9" orient="horz" pos="935">
          <p15:clr>
            <a:srgbClr val="A4A3A4"/>
          </p15:clr>
        </p15:guide>
        <p15:guide id="10" orient="horz" pos="4133">
          <p15:clr>
            <a:srgbClr val="A4A3A4"/>
          </p15:clr>
        </p15:guide>
        <p15:guide id="11" orient="horz" pos="3475">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SrjyUvD8VkwwoFh2wS30tQHEF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672" y="79"/>
      </p:cViewPr>
      <p:guideLst>
        <p:guide orient="horz" pos="346"/>
        <p:guide pos="551"/>
        <p:guide pos="7129"/>
        <p:guide orient="horz" pos="3793"/>
        <p:guide orient="horz" pos="663"/>
        <p:guide orient="horz" pos="3657"/>
        <p:guide orient="horz" pos="1275"/>
        <p:guide orient="horz" pos="1434"/>
        <p:guide orient="horz" pos="935"/>
        <p:guide orient="horz" pos="4133"/>
        <p:guide orient="horz" pos="34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27</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974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28</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016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29</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42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30</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028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31</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992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32</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13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33</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32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34</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13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35</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933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6</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504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17</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685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18</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546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19</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546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21</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164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22</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434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23</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1968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l-PL" sz="1200" b="0" i="0" u="none" strike="noStrike" cap="none" smtClean="0">
                <a:solidFill>
                  <a:schemeClr val="dk1"/>
                </a:solidFill>
                <a:latin typeface="Calibri"/>
                <a:ea typeface="Calibri"/>
                <a:cs typeface="Calibri"/>
                <a:sym typeface="Calibri"/>
              </a:rPr>
              <a:t>24</a:t>
            </a:fld>
            <a:endParaRPr lang="pl-P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6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D5D4-FC10-A728-0F0B-B55DEA339EE9}"/>
              </a:ext>
            </a:extLst>
          </p:cNvPr>
          <p:cNvSpPr>
            <a:spLocks noGrp="1"/>
          </p:cNvSpPr>
          <p:nvPr>
            <p:ph type="ctrTitle"/>
          </p:nvPr>
        </p:nvSpPr>
        <p:spPr>
          <a:xfrm>
            <a:off x="1524000" y="1865850"/>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A5949CA1-F0E1-0F6A-589F-FBAA7F588894}"/>
              </a:ext>
            </a:extLst>
          </p:cNvPr>
          <p:cNvSpPr>
            <a:spLocks noGrp="1"/>
          </p:cNvSpPr>
          <p:nvPr>
            <p:ph type="subTitle" idx="1"/>
          </p:nvPr>
        </p:nvSpPr>
        <p:spPr>
          <a:xfrm>
            <a:off x="1524000" y="43455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FB81F8C1-E1B0-1E96-A648-205CF2739B93}"/>
              </a:ext>
            </a:extLst>
          </p:cNvPr>
          <p:cNvSpPr>
            <a:spLocks noGrp="1"/>
          </p:cNvSpPr>
          <p:nvPr>
            <p:ph type="dt" sz="half" idx="10"/>
          </p:nvPr>
        </p:nvSpPr>
        <p:spPr/>
        <p:txBody>
          <a:bodyPr/>
          <a:lstStyle/>
          <a:p>
            <a:fld id="{602AA77D-5C4E-4DEA-8988-72880D96297F}" type="datetime1">
              <a:rPr lang="pl-PL" smtClean="0"/>
              <a:t>05.05.2023</a:t>
            </a:fld>
            <a:endParaRPr lang="pl-PL"/>
          </a:p>
        </p:txBody>
      </p:sp>
      <p:sp>
        <p:nvSpPr>
          <p:cNvPr id="5" name="Footer Placeholder 4">
            <a:extLst>
              <a:ext uri="{FF2B5EF4-FFF2-40B4-BE49-F238E27FC236}">
                <a16:creationId xmlns:a16="http://schemas.microsoft.com/office/drawing/2014/main" id="{F027EECC-597B-A5E1-0306-DC144F260C38}"/>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457F86FD-3FF8-DB26-82A9-11A30B198DA1}"/>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4024735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A464-ADF1-8FAB-31BD-5F571488C59C}"/>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E2589C25-3059-E9BB-8BB3-14403A24A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C11B6623-411D-C220-5393-F55F43983F90}"/>
              </a:ext>
            </a:extLst>
          </p:cNvPr>
          <p:cNvSpPr>
            <a:spLocks noGrp="1"/>
          </p:cNvSpPr>
          <p:nvPr>
            <p:ph type="dt" sz="half" idx="10"/>
          </p:nvPr>
        </p:nvSpPr>
        <p:spPr/>
        <p:txBody>
          <a:bodyPr/>
          <a:lstStyle/>
          <a:p>
            <a:fld id="{2AE38BE0-61D8-43F6-8CED-198430695955}" type="datetime1">
              <a:rPr lang="pl-PL" smtClean="0"/>
              <a:t>05.05.2023</a:t>
            </a:fld>
            <a:endParaRPr lang="pl-PL"/>
          </a:p>
        </p:txBody>
      </p:sp>
      <p:sp>
        <p:nvSpPr>
          <p:cNvPr id="5" name="Footer Placeholder 4">
            <a:extLst>
              <a:ext uri="{FF2B5EF4-FFF2-40B4-BE49-F238E27FC236}">
                <a16:creationId xmlns:a16="http://schemas.microsoft.com/office/drawing/2014/main" id="{6ED5A6D3-5272-A9B3-9948-225ACFDB21A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261C955-5E15-2061-0273-A963F8EB103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264639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891-4F25-A604-8621-C4A77136221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49143824-AF5B-5E07-3AF6-2E8AC9EC7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226119-FC98-4422-ADE9-18A195A9785B}"/>
              </a:ext>
            </a:extLst>
          </p:cNvPr>
          <p:cNvSpPr>
            <a:spLocks noGrp="1"/>
          </p:cNvSpPr>
          <p:nvPr>
            <p:ph type="dt" sz="half" idx="10"/>
          </p:nvPr>
        </p:nvSpPr>
        <p:spPr/>
        <p:txBody>
          <a:bodyPr/>
          <a:lstStyle/>
          <a:p>
            <a:fld id="{588DEC5E-5701-4682-BFD2-42541D89F189}" type="datetime1">
              <a:rPr lang="pl-PL" smtClean="0"/>
              <a:t>05.05.2023</a:t>
            </a:fld>
            <a:endParaRPr lang="pl-PL"/>
          </a:p>
        </p:txBody>
      </p:sp>
      <p:sp>
        <p:nvSpPr>
          <p:cNvPr id="5" name="Footer Placeholder 4">
            <a:extLst>
              <a:ext uri="{FF2B5EF4-FFF2-40B4-BE49-F238E27FC236}">
                <a16:creationId xmlns:a16="http://schemas.microsoft.com/office/drawing/2014/main" id="{8408DCD2-7799-18EC-462A-791636AB988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EBA4B65C-5281-A670-0F9C-37D2EE2C9ED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56926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66BB-90C4-43CC-4127-8CF3AE17CF33}"/>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CE1C4B9A-3505-2F21-11AE-3592E3A0EFD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6094628B-DB63-E1BC-C74A-06309F4B92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0413F980-E65A-0635-2C44-59C78FF516AA}"/>
              </a:ext>
            </a:extLst>
          </p:cNvPr>
          <p:cNvSpPr>
            <a:spLocks noGrp="1"/>
          </p:cNvSpPr>
          <p:nvPr>
            <p:ph type="dt" sz="half" idx="10"/>
          </p:nvPr>
        </p:nvSpPr>
        <p:spPr/>
        <p:txBody>
          <a:bodyPr/>
          <a:lstStyle/>
          <a:p>
            <a:fld id="{1924819E-3F49-4D37-ADBC-7418B7E1E1E9}" type="datetime1">
              <a:rPr lang="pl-PL" smtClean="0"/>
              <a:t>05.05.2023</a:t>
            </a:fld>
            <a:endParaRPr lang="pl-PL"/>
          </a:p>
        </p:txBody>
      </p:sp>
      <p:sp>
        <p:nvSpPr>
          <p:cNvPr id="6" name="Footer Placeholder 5">
            <a:extLst>
              <a:ext uri="{FF2B5EF4-FFF2-40B4-BE49-F238E27FC236}">
                <a16:creationId xmlns:a16="http://schemas.microsoft.com/office/drawing/2014/main" id="{5A7D6885-C5B7-9EC7-C3A1-F4D63435CF18}"/>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786B106-A234-2795-23B8-CBFECA23DC55}"/>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512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5FEE-6FBD-73CE-A7A5-EBC331C6CCD0}"/>
              </a:ext>
            </a:extLst>
          </p:cNvPr>
          <p:cNvSpPr>
            <a:spLocks noGrp="1"/>
          </p:cNvSpPr>
          <p:nvPr>
            <p:ph type="title"/>
          </p:nvPr>
        </p:nvSpPr>
        <p:spPr>
          <a:xfrm>
            <a:off x="2726108" y="365125"/>
            <a:ext cx="6887911" cy="1325563"/>
          </a:xfrm>
        </p:spPr>
        <p:txBody>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814E2424-0E95-E495-6F3D-C18F36BE8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67CA79-3FAA-C17F-1881-D3BB3DA97C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7C00103B-8087-2188-4FD7-C39ACA78A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07DC04-106A-DB27-42D0-730CD34BA7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BAE33B9A-991F-0B10-E6E0-118AF51B83D7}"/>
              </a:ext>
            </a:extLst>
          </p:cNvPr>
          <p:cNvSpPr>
            <a:spLocks noGrp="1"/>
          </p:cNvSpPr>
          <p:nvPr>
            <p:ph type="dt" sz="half" idx="10"/>
          </p:nvPr>
        </p:nvSpPr>
        <p:spPr/>
        <p:txBody>
          <a:bodyPr/>
          <a:lstStyle/>
          <a:p>
            <a:fld id="{86AD4CF7-4AE4-45E8-B959-36F0096C7FBC}" type="datetime1">
              <a:rPr lang="pl-PL" smtClean="0"/>
              <a:t>05.05.2023</a:t>
            </a:fld>
            <a:endParaRPr lang="pl-PL"/>
          </a:p>
        </p:txBody>
      </p:sp>
      <p:sp>
        <p:nvSpPr>
          <p:cNvPr id="8" name="Footer Placeholder 7">
            <a:extLst>
              <a:ext uri="{FF2B5EF4-FFF2-40B4-BE49-F238E27FC236}">
                <a16:creationId xmlns:a16="http://schemas.microsoft.com/office/drawing/2014/main" id="{58CACE36-59AC-F446-D8AA-13A26909333D}"/>
              </a:ext>
            </a:extLst>
          </p:cNvPr>
          <p:cNvSpPr>
            <a:spLocks noGrp="1"/>
          </p:cNvSpPr>
          <p:nvPr>
            <p:ph type="ftr" sz="quarter" idx="11"/>
          </p:nvPr>
        </p:nvSpPr>
        <p:spPr/>
        <p:txBody>
          <a:bodyPr/>
          <a:lstStyle/>
          <a:p>
            <a:r>
              <a:rPr lang="pl-PL"/>
              <a:t>SQLDay 2023</a:t>
            </a:r>
          </a:p>
        </p:txBody>
      </p:sp>
      <p:sp>
        <p:nvSpPr>
          <p:cNvPr id="9" name="Slide Number Placeholder 8">
            <a:extLst>
              <a:ext uri="{FF2B5EF4-FFF2-40B4-BE49-F238E27FC236}">
                <a16:creationId xmlns:a16="http://schemas.microsoft.com/office/drawing/2014/main" id="{D86C4FB5-5C29-D8A0-5F47-91710802433A}"/>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7634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2E0-B66A-0D21-8211-EB6810BE0D1F}"/>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018B43D-E577-379A-22D2-6DC7ACF76F31}"/>
              </a:ext>
            </a:extLst>
          </p:cNvPr>
          <p:cNvSpPr>
            <a:spLocks noGrp="1"/>
          </p:cNvSpPr>
          <p:nvPr>
            <p:ph type="dt" sz="half" idx="10"/>
          </p:nvPr>
        </p:nvSpPr>
        <p:spPr/>
        <p:txBody>
          <a:bodyPr/>
          <a:lstStyle/>
          <a:p>
            <a:fld id="{8820F40D-CB02-4262-8D27-A0E8CF84961D}" type="datetime1">
              <a:rPr lang="pl-PL" smtClean="0"/>
              <a:t>05.05.2023</a:t>
            </a:fld>
            <a:endParaRPr lang="pl-PL"/>
          </a:p>
        </p:txBody>
      </p:sp>
      <p:sp>
        <p:nvSpPr>
          <p:cNvPr id="4" name="Footer Placeholder 3">
            <a:extLst>
              <a:ext uri="{FF2B5EF4-FFF2-40B4-BE49-F238E27FC236}">
                <a16:creationId xmlns:a16="http://schemas.microsoft.com/office/drawing/2014/main" id="{A811997F-D3AE-8B0D-A313-4A994B582910}"/>
              </a:ext>
            </a:extLst>
          </p:cNvPr>
          <p:cNvSpPr>
            <a:spLocks noGrp="1"/>
          </p:cNvSpPr>
          <p:nvPr>
            <p:ph type="ftr" sz="quarter" idx="11"/>
          </p:nvPr>
        </p:nvSpPr>
        <p:spPr/>
        <p:txBody>
          <a:bodyPr/>
          <a:lstStyle/>
          <a:p>
            <a:r>
              <a:rPr lang="pl-PL"/>
              <a:t>SQLDay 2023</a:t>
            </a:r>
          </a:p>
        </p:txBody>
      </p:sp>
      <p:sp>
        <p:nvSpPr>
          <p:cNvPr id="5" name="Slide Number Placeholder 4">
            <a:extLst>
              <a:ext uri="{FF2B5EF4-FFF2-40B4-BE49-F238E27FC236}">
                <a16:creationId xmlns:a16="http://schemas.microsoft.com/office/drawing/2014/main" id="{B28E9BF2-264B-7096-7ACC-B6E4760B89A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274407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85CB6-3AC0-7F3A-1FC5-38B53737353D}"/>
              </a:ext>
            </a:extLst>
          </p:cNvPr>
          <p:cNvSpPr>
            <a:spLocks noGrp="1"/>
          </p:cNvSpPr>
          <p:nvPr>
            <p:ph type="dt" sz="half" idx="10"/>
          </p:nvPr>
        </p:nvSpPr>
        <p:spPr/>
        <p:txBody>
          <a:bodyPr/>
          <a:lstStyle/>
          <a:p>
            <a:fld id="{332AA367-BC85-469B-B9FE-C4FFD5CC8876}" type="datetime1">
              <a:rPr lang="pl-PL" smtClean="0"/>
              <a:t>05.05.2023</a:t>
            </a:fld>
            <a:endParaRPr lang="pl-PL"/>
          </a:p>
        </p:txBody>
      </p:sp>
      <p:sp>
        <p:nvSpPr>
          <p:cNvPr id="3" name="Footer Placeholder 2">
            <a:extLst>
              <a:ext uri="{FF2B5EF4-FFF2-40B4-BE49-F238E27FC236}">
                <a16:creationId xmlns:a16="http://schemas.microsoft.com/office/drawing/2014/main" id="{1CD2E406-70CC-3443-2F32-7A4E07715633}"/>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FBD11145-6A54-513D-A22D-F9779C601EF7}"/>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763041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0539-2817-6991-8302-4FF149878A18}"/>
              </a:ext>
            </a:extLst>
          </p:cNvPr>
          <p:cNvSpPr>
            <a:spLocks noGrp="1"/>
          </p:cNvSpPr>
          <p:nvPr>
            <p:ph type="title"/>
          </p:nvPr>
        </p:nvSpPr>
        <p:spPr>
          <a:xfrm>
            <a:off x="839788" y="1640793"/>
            <a:ext cx="3932237" cy="1034042"/>
          </a:xfrm>
        </p:spPr>
        <p:txBody>
          <a:bodyPr anchor="b"/>
          <a:lstStyle>
            <a:lvl1pPr>
              <a:defRPr sz="3200"/>
            </a:lvl1pPr>
          </a:lstStyle>
          <a:p>
            <a:r>
              <a:rPr lang="en-GB"/>
              <a:t>Click to edit Master title style</a:t>
            </a:r>
            <a:endParaRPr lang="pl-PL" dirty="0"/>
          </a:p>
        </p:txBody>
      </p:sp>
      <p:sp>
        <p:nvSpPr>
          <p:cNvPr id="3" name="Content Placeholder 2">
            <a:extLst>
              <a:ext uri="{FF2B5EF4-FFF2-40B4-BE49-F238E27FC236}">
                <a16:creationId xmlns:a16="http://schemas.microsoft.com/office/drawing/2014/main" id="{929F4B93-CBB2-9F80-E3D7-50509C2E5F5B}"/>
              </a:ext>
            </a:extLst>
          </p:cNvPr>
          <p:cNvSpPr>
            <a:spLocks noGrp="1"/>
          </p:cNvSpPr>
          <p:nvPr>
            <p:ph idx="1"/>
          </p:nvPr>
        </p:nvSpPr>
        <p:spPr>
          <a:xfrm>
            <a:off x="5183188" y="1640793"/>
            <a:ext cx="6172200" cy="42202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BA61D0ED-76DC-C660-F7E7-6E8FF3B2550C}"/>
              </a:ext>
            </a:extLst>
          </p:cNvPr>
          <p:cNvSpPr>
            <a:spLocks noGrp="1"/>
          </p:cNvSpPr>
          <p:nvPr>
            <p:ph type="body" sz="half" idx="2"/>
          </p:nvPr>
        </p:nvSpPr>
        <p:spPr>
          <a:xfrm>
            <a:off x="839788" y="2674835"/>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BC5EA2-0D30-DEBD-19DE-43D97E5EA36E}"/>
              </a:ext>
            </a:extLst>
          </p:cNvPr>
          <p:cNvSpPr>
            <a:spLocks noGrp="1"/>
          </p:cNvSpPr>
          <p:nvPr>
            <p:ph type="dt" sz="half" idx="10"/>
          </p:nvPr>
        </p:nvSpPr>
        <p:spPr/>
        <p:txBody>
          <a:bodyPr/>
          <a:lstStyle/>
          <a:p>
            <a:fld id="{AEB591D9-858C-47F0-804F-EE851B67752A}" type="datetime1">
              <a:rPr lang="pl-PL" smtClean="0"/>
              <a:t>05.05.2023</a:t>
            </a:fld>
            <a:endParaRPr lang="pl-PL"/>
          </a:p>
        </p:txBody>
      </p:sp>
      <p:sp>
        <p:nvSpPr>
          <p:cNvPr id="6" name="Footer Placeholder 5">
            <a:extLst>
              <a:ext uri="{FF2B5EF4-FFF2-40B4-BE49-F238E27FC236}">
                <a16:creationId xmlns:a16="http://schemas.microsoft.com/office/drawing/2014/main" id="{76A22F21-CF92-E99D-FBE3-BE59414C38B1}"/>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6ADD042-EFD6-120F-A1C2-CF874F5B039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22442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1"/>
        <p:cNvGrpSpPr/>
        <p:nvPr/>
      </p:nvGrpSpPr>
      <p:grpSpPr>
        <a:xfrm>
          <a:off x="0" y="0"/>
          <a:ext cx="0" cy="0"/>
          <a:chOff x="0" y="0"/>
          <a:chExt cx="0" cy="0"/>
        </a:xfrm>
      </p:grpSpPr>
      <p:sp>
        <p:nvSpPr>
          <p:cNvPr id="22" name="Google Shape;2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6000"/>
              <a:buFont typeface="Arial Black"/>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ACA-7C54-78AB-1E45-73EDBCFFE8B9}"/>
              </a:ext>
            </a:extLst>
          </p:cNvPr>
          <p:cNvSpPr>
            <a:spLocks noGrp="1"/>
          </p:cNvSpPr>
          <p:nvPr>
            <p:ph type="title"/>
          </p:nvPr>
        </p:nvSpPr>
        <p:spPr>
          <a:xfrm>
            <a:off x="839788" y="1666430"/>
            <a:ext cx="3932237" cy="1008404"/>
          </a:xfrm>
        </p:spPr>
        <p:txBody>
          <a:bodyPr anchor="b"/>
          <a:lstStyle>
            <a:lvl1pPr>
              <a:defRPr sz="3200"/>
            </a:lvl1pPr>
          </a:lstStyle>
          <a:p>
            <a:r>
              <a:rPr lang="en-GB"/>
              <a:t>Click to edit Master title style</a:t>
            </a:r>
            <a:endParaRPr lang="pl-PL" dirty="0"/>
          </a:p>
        </p:txBody>
      </p:sp>
      <p:sp>
        <p:nvSpPr>
          <p:cNvPr id="3" name="Picture Placeholder 2">
            <a:extLst>
              <a:ext uri="{FF2B5EF4-FFF2-40B4-BE49-F238E27FC236}">
                <a16:creationId xmlns:a16="http://schemas.microsoft.com/office/drawing/2014/main" id="{3083CAC4-6EDA-1084-DA58-D0EF42B36340}"/>
              </a:ext>
            </a:extLst>
          </p:cNvPr>
          <p:cNvSpPr>
            <a:spLocks noGrp="1"/>
          </p:cNvSpPr>
          <p:nvPr>
            <p:ph type="pic" idx="1"/>
          </p:nvPr>
        </p:nvSpPr>
        <p:spPr>
          <a:xfrm>
            <a:off x="5183188" y="1666430"/>
            <a:ext cx="6172200" cy="4194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pl-PL"/>
          </a:p>
        </p:txBody>
      </p:sp>
      <p:sp>
        <p:nvSpPr>
          <p:cNvPr id="4" name="Text Placeholder 3">
            <a:extLst>
              <a:ext uri="{FF2B5EF4-FFF2-40B4-BE49-F238E27FC236}">
                <a16:creationId xmlns:a16="http://schemas.microsoft.com/office/drawing/2014/main" id="{53591AA4-A411-3171-17F0-A0A7763C014A}"/>
              </a:ext>
            </a:extLst>
          </p:cNvPr>
          <p:cNvSpPr>
            <a:spLocks noGrp="1"/>
          </p:cNvSpPr>
          <p:nvPr>
            <p:ph type="body" sz="half" idx="2"/>
          </p:nvPr>
        </p:nvSpPr>
        <p:spPr>
          <a:xfrm>
            <a:off x="839788" y="2674834"/>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3B50EB-D77D-676C-7586-ED14AFC7CAF2}"/>
              </a:ext>
            </a:extLst>
          </p:cNvPr>
          <p:cNvSpPr>
            <a:spLocks noGrp="1"/>
          </p:cNvSpPr>
          <p:nvPr>
            <p:ph type="dt" sz="half" idx="10"/>
          </p:nvPr>
        </p:nvSpPr>
        <p:spPr/>
        <p:txBody>
          <a:bodyPr/>
          <a:lstStyle/>
          <a:p>
            <a:fld id="{F0B833BF-B8DC-42A5-9695-AE4A303D61FC}" type="datetime1">
              <a:rPr lang="pl-PL" smtClean="0"/>
              <a:t>05.05.2023</a:t>
            </a:fld>
            <a:endParaRPr lang="pl-PL"/>
          </a:p>
        </p:txBody>
      </p:sp>
      <p:sp>
        <p:nvSpPr>
          <p:cNvPr id="6" name="Footer Placeholder 5">
            <a:extLst>
              <a:ext uri="{FF2B5EF4-FFF2-40B4-BE49-F238E27FC236}">
                <a16:creationId xmlns:a16="http://schemas.microsoft.com/office/drawing/2014/main" id="{CBAD00BF-4E70-E1CA-6C78-82BE7714A989}"/>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2B103A42-DAEF-E2E6-BEAC-39A1B794605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780276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770-3956-4529-0FDE-61048A6886F5}"/>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B895B121-7C07-59D6-D3A9-3F1F1F5324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E0ADA95D-5D93-0C84-2AE7-A70530FFC051}"/>
              </a:ext>
            </a:extLst>
          </p:cNvPr>
          <p:cNvSpPr>
            <a:spLocks noGrp="1"/>
          </p:cNvSpPr>
          <p:nvPr>
            <p:ph type="dt" sz="half" idx="10"/>
          </p:nvPr>
        </p:nvSpPr>
        <p:spPr/>
        <p:txBody>
          <a:bodyPr/>
          <a:lstStyle/>
          <a:p>
            <a:fld id="{EE19F56D-9EC3-420E-AFD3-4F5B6B37E8A9}" type="datetime1">
              <a:rPr lang="pl-PL" smtClean="0"/>
              <a:t>05.05.2023</a:t>
            </a:fld>
            <a:endParaRPr lang="pl-PL"/>
          </a:p>
        </p:txBody>
      </p:sp>
      <p:sp>
        <p:nvSpPr>
          <p:cNvPr id="5" name="Footer Placeholder 4">
            <a:extLst>
              <a:ext uri="{FF2B5EF4-FFF2-40B4-BE49-F238E27FC236}">
                <a16:creationId xmlns:a16="http://schemas.microsoft.com/office/drawing/2014/main" id="{CF426309-CA02-7C76-3C90-F6A6497B121A}"/>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BCD47AF4-3208-1646-2400-C76B09F0440E}"/>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59796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5BADD-9E2A-305F-C14B-16B00AA8875D}"/>
              </a:ext>
            </a:extLst>
          </p:cNvPr>
          <p:cNvSpPr>
            <a:spLocks noGrp="1"/>
          </p:cNvSpPr>
          <p:nvPr>
            <p:ph type="title" orient="vert"/>
          </p:nvPr>
        </p:nvSpPr>
        <p:spPr>
          <a:xfrm>
            <a:off x="8153400" y="365125"/>
            <a:ext cx="1494802"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7ECC448C-2297-7611-E868-0B1BAEAFEE86}"/>
              </a:ext>
            </a:extLst>
          </p:cNvPr>
          <p:cNvSpPr>
            <a:spLocks noGrp="1"/>
          </p:cNvSpPr>
          <p:nvPr>
            <p:ph type="body" orient="vert" idx="1"/>
          </p:nvPr>
        </p:nvSpPr>
        <p:spPr>
          <a:xfrm>
            <a:off x="2751746" y="365125"/>
            <a:ext cx="5306938"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E786B52A-9A50-34BF-0AD0-158FD30B806A}"/>
              </a:ext>
            </a:extLst>
          </p:cNvPr>
          <p:cNvSpPr>
            <a:spLocks noGrp="1"/>
          </p:cNvSpPr>
          <p:nvPr>
            <p:ph type="dt" sz="half" idx="10"/>
          </p:nvPr>
        </p:nvSpPr>
        <p:spPr/>
        <p:txBody>
          <a:bodyPr/>
          <a:lstStyle/>
          <a:p>
            <a:fld id="{A00BD786-93CE-4F7B-8606-AC65A19ECFC3}" type="datetime1">
              <a:rPr lang="pl-PL" smtClean="0"/>
              <a:t>05.05.2023</a:t>
            </a:fld>
            <a:endParaRPr lang="pl-PL"/>
          </a:p>
        </p:txBody>
      </p:sp>
      <p:sp>
        <p:nvSpPr>
          <p:cNvPr id="5" name="Footer Placeholder 4">
            <a:extLst>
              <a:ext uri="{FF2B5EF4-FFF2-40B4-BE49-F238E27FC236}">
                <a16:creationId xmlns:a16="http://schemas.microsoft.com/office/drawing/2014/main" id="{C25C3023-53BE-80B2-DE24-265B28196A34}"/>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7BE601DA-A113-E60A-5E77-0DCA3D51A38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42032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6000"/>
              <a:buFont typeface="Arial Black"/>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Arial Black"/>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Arial Black"/>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4400"/>
              <a:buFont typeface="Arial Black"/>
              <a:buNone/>
              <a:defRPr sz="4400" b="0" i="0" u="none" strike="noStrike" cap="none">
                <a:solidFill>
                  <a:schemeClr val="dk2"/>
                </a:solidFill>
                <a:latin typeface="Arial Black"/>
                <a:ea typeface="Arial Black"/>
                <a:cs typeface="Arial Black"/>
                <a:sym typeface="Arial Black"/>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ahoma"/>
                <a:ea typeface="Tahoma"/>
                <a:cs typeface="Tahoma"/>
                <a:sym typeface="Tahom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ahoma"/>
                <a:ea typeface="Tahoma"/>
                <a:cs typeface="Tahoma"/>
                <a:sym typeface="Tahom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ahoma"/>
                <a:ea typeface="Tahoma"/>
                <a:cs typeface="Tahoma"/>
                <a:sym typeface="Tahoma"/>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ahoma"/>
                <a:ea typeface="Tahoma"/>
                <a:cs typeface="Tahoma"/>
                <a:sym typeface="Tahoma"/>
              </a:defRPr>
            </a:lvl1pPr>
            <a:lvl2pPr marL="0" marR="0" lvl="1" indent="0" algn="r" rtl="0">
              <a:spcBef>
                <a:spcPts val="0"/>
              </a:spcBef>
              <a:buNone/>
              <a:defRPr sz="1200" b="0" i="0" u="none" strike="noStrike" cap="none">
                <a:solidFill>
                  <a:srgbClr val="888888"/>
                </a:solidFill>
                <a:latin typeface="Tahoma"/>
                <a:ea typeface="Tahoma"/>
                <a:cs typeface="Tahoma"/>
                <a:sym typeface="Tahoma"/>
              </a:defRPr>
            </a:lvl2pPr>
            <a:lvl3pPr marL="0" marR="0" lvl="2" indent="0" algn="r" rtl="0">
              <a:spcBef>
                <a:spcPts val="0"/>
              </a:spcBef>
              <a:buNone/>
              <a:defRPr sz="1200" b="0" i="0" u="none" strike="noStrike" cap="none">
                <a:solidFill>
                  <a:srgbClr val="888888"/>
                </a:solidFill>
                <a:latin typeface="Tahoma"/>
                <a:ea typeface="Tahoma"/>
                <a:cs typeface="Tahoma"/>
                <a:sym typeface="Tahoma"/>
              </a:defRPr>
            </a:lvl3pPr>
            <a:lvl4pPr marL="0" marR="0" lvl="3" indent="0" algn="r" rtl="0">
              <a:spcBef>
                <a:spcPts val="0"/>
              </a:spcBef>
              <a:buNone/>
              <a:defRPr sz="1200" b="0" i="0" u="none" strike="noStrike" cap="none">
                <a:solidFill>
                  <a:srgbClr val="888888"/>
                </a:solidFill>
                <a:latin typeface="Tahoma"/>
                <a:ea typeface="Tahoma"/>
                <a:cs typeface="Tahoma"/>
                <a:sym typeface="Tahoma"/>
              </a:defRPr>
            </a:lvl4pPr>
            <a:lvl5pPr marL="0" marR="0" lvl="4" indent="0" algn="r" rtl="0">
              <a:spcBef>
                <a:spcPts val="0"/>
              </a:spcBef>
              <a:buNone/>
              <a:defRPr sz="1200" b="0" i="0" u="none" strike="noStrike" cap="none">
                <a:solidFill>
                  <a:srgbClr val="888888"/>
                </a:solidFill>
                <a:latin typeface="Tahoma"/>
                <a:ea typeface="Tahoma"/>
                <a:cs typeface="Tahoma"/>
                <a:sym typeface="Tahoma"/>
              </a:defRPr>
            </a:lvl5pPr>
            <a:lvl6pPr marL="0" marR="0" lvl="5" indent="0" algn="r" rtl="0">
              <a:spcBef>
                <a:spcPts val="0"/>
              </a:spcBef>
              <a:buNone/>
              <a:defRPr sz="1200" b="0" i="0" u="none" strike="noStrike" cap="none">
                <a:solidFill>
                  <a:srgbClr val="888888"/>
                </a:solidFill>
                <a:latin typeface="Tahoma"/>
                <a:ea typeface="Tahoma"/>
                <a:cs typeface="Tahoma"/>
                <a:sym typeface="Tahoma"/>
              </a:defRPr>
            </a:lvl6pPr>
            <a:lvl7pPr marL="0" marR="0" lvl="6" indent="0" algn="r" rtl="0">
              <a:spcBef>
                <a:spcPts val="0"/>
              </a:spcBef>
              <a:buNone/>
              <a:defRPr sz="1200" b="0" i="0" u="none" strike="noStrike" cap="none">
                <a:solidFill>
                  <a:srgbClr val="888888"/>
                </a:solidFill>
                <a:latin typeface="Tahoma"/>
                <a:ea typeface="Tahoma"/>
                <a:cs typeface="Tahoma"/>
                <a:sym typeface="Tahoma"/>
              </a:defRPr>
            </a:lvl7pPr>
            <a:lvl8pPr marL="0" marR="0" lvl="7" indent="0" algn="r" rtl="0">
              <a:spcBef>
                <a:spcPts val="0"/>
              </a:spcBef>
              <a:buNone/>
              <a:defRPr sz="1200" b="0" i="0" u="none" strike="noStrike" cap="none">
                <a:solidFill>
                  <a:srgbClr val="888888"/>
                </a:solidFill>
                <a:latin typeface="Tahoma"/>
                <a:ea typeface="Tahoma"/>
                <a:cs typeface="Tahoma"/>
                <a:sym typeface="Tahoma"/>
              </a:defRPr>
            </a:lvl8pPr>
            <a:lvl9pPr marL="0" marR="0" lvl="8" indent="0" algn="r" rtl="0">
              <a:spcBef>
                <a:spcPts val="0"/>
              </a:spcBef>
              <a:buNone/>
              <a:defRPr sz="12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pl-P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52871-D370-E680-1A0F-1A328AFF8359}"/>
              </a:ext>
            </a:extLst>
          </p:cNvPr>
          <p:cNvSpPr>
            <a:spLocks noGrp="1"/>
          </p:cNvSpPr>
          <p:nvPr>
            <p:ph type="title"/>
          </p:nvPr>
        </p:nvSpPr>
        <p:spPr>
          <a:xfrm>
            <a:off x="2803020" y="365125"/>
            <a:ext cx="6708449" cy="1325563"/>
          </a:xfrm>
          <a:prstGeom prst="rect">
            <a:avLst/>
          </a:prstGeom>
        </p:spPr>
        <p:txBody>
          <a:bodyPr vert="horz" lIns="91440" tIns="45720" rIns="91440" bIns="45720" rtlCol="0" anchor="ctr">
            <a:normAutofit/>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BDD35451-43CC-60CB-3150-9C715BCC0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5D65BF43-E012-4ACA-78D8-05C20AC82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8BAC2-4180-4016-8B88-AC9863935B8D}" type="datetime1">
              <a:rPr lang="pl-PL" smtClean="0"/>
              <a:t>05.05.2023</a:t>
            </a:fld>
            <a:endParaRPr lang="pl-PL"/>
          </a:p>
        </p:txBody>
      </p:sp>
      <p:sp>
        <p:nvSpPr>
          <p:cNvPr id="5" name="Footer Placeholder 4">
            <a:extLst>
              <a:ext uri="{FF2B5EF4-FFF2-40B4-BE49-F238E27FC236}">
                <a16:creationId xmlns:a16="http://schemas.microsoft.com/office/drawing/2014/main" id="{7AEA6401-0467-4135-2D04-79D69B09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SQLDay 2023</a:t>
            </a:r>
          </a:p>
        </p:txBody>
      </p:sp>
      <p:sp>
        <p:nvSpPr>
          <p:cNvPr id="6" name="Slide Number Placeholder 5">
            <a:extLst>
              <a:ext uri="{FF2B5EF4-FFF2-40B4-BE49-F238E27FC236}">
                <a16:creationId xmlns:a16="http://schemas.microsoft.com/office/drawing/2014/main" id="{40D823AB-4CA9-1BD0-CA75-A9E61217A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2EB9-F900-47E6-9FD9-135948A9D9AC}" type="slidenum">
              <a:rPr lang="pl-PL" smtClean="0"/>
              <a:t>‹#›</a:t>
            </a:fld>
            <a:endParaRPr lang="pl-PL"/>
          </a:p>
        </p:txBody>
      </p:sp>
      <p:pic>
        <p:nvPicPr>
          <p:cNvPr id="9" name="Picture 8" descr="Logo, icon&#10;&#10;Description automatically generated">
            <a:extLst>
              <a:ext uri="{FF2B5EF4-FFF2-40B4-BE49-F238E27FC236}">
                <a16:creationId xmlns:a16="http://schemas.microsoft.com/office/drawing/2014/main" id="{BC6369F0-5680-9A10-E6E7-14E32DD50EA8}"/>
              </a:ext>
            </a:extLst>
          </p:cNvPr>
          <p:cNvPicPr>
            <a:picLocks noChangeAspect="1"/>
          </p:cNvPicPr>
          <p:nvPr userDrawn="1"/>
        </p:nvPicPr>
        <p:blipFill rotWithShape="1">
          <a:blip r:embed="rId13">
            <a:alphaModFix amt="50000"/>
            <a:extLst>
              <a:ext uri="{28A0092B-C50C-407E-A947-70E740481C1C}">
                <a14:useLocalDpi xmlns:a14="http://schemas.microsoft.com/office/drawing/2010/main" val="0"/>
              </a:ext>
            </a:extLst>
          </a:blip>
          <a:srcRect l="4884" t="11931" r="41186" b="11735"/>
          <a:stretch/>
        </p:blipFill>
        <p:spPr>
          <a:xfrm>
            <a:off x="1016612" y="579966"/>
            <a:ext cx="1598401" cy="863152"/>
          </a:xfrm>
          <a:prstGeom prst="rect">
            <a:avLst/>
          </a:prstGeom>
        </p:spPr>
      </p:pic>
      <p:pic>
        <p:nvPicPr>
          <p:cNvPr id="10" name="Picture 9" descr="Logo, icon&#10;&#10;Description automatically generated">
            <a:extLst>
              <a:ext uri="{FF2B5EF4-FFF2-40B4-BE49-F238E27FC236}">
                <a16:creationId xmlns:a16="http://schemas.microsoft.com/office/drawing/2014/main" id="{22BA4718-3B0A-827B-1C75-E30A98982E95}"/>
              </a:ext>
            </a:extLst>
          </p:cNvPr>
          <p:cNvPicPr>
            <a:picLocks noChangeAspect="1"/>
          </p:cNvPicPr>
          <p:nvPr userDrawn="1"/>
        </p:nvPicPr>
        <p:blipFill rotWithShape="1">
          <a:blip r:embed="rId14">
            <a:alphaModFix amt="50000"/>
            <a:extLst>
              <a:ext uri="{28A0092B-C50C-407E-A947-70E740481C1C}">
                <a14:useLocalDpi xmlns:a14="http://schemas.microsoft.com/office/drawing/2010/main" val="0"/>
              </a:ext>
            </a:extLst>
          </a:blip>
          <a:srcRect r="55789"/>
          <a:stretch/>
        </p:blipFill>
        <p:spPr>
          <a:xfrm>
            <a:off x="9733347" y="579966"/>
            <a:ext cx="1442041" cy="863151"/>
          </a:xfrm>
          <a:prstGeom prst="rect">
            <a:avLst/>
          </a:prstGeom>
        </p:spPr>
      </p:pic>
    </p:spTree>
    <p:extLst>
      <p:ext uri="{BB962C8B-B14F-4D97-AF65-F5344CB8AC3E}">
        <p14:creationId xmlns:p14="http://schemas.microsoft.com/office/powerpoint/2010/main" val="2721990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584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Data </a:t>
            </a:r>
            <a:r>
              <a:rPr lang="pl-PL" sz="4800" dirty="0" err="1">
                <a:solidFill>
                  <a:prstClr val="black"/>
                </a:solidFill>
                <a:ea typeface="+mj-ea"/>
                <a:cs typeface="+mj-cs"/>
              </a:rPr>
              <a:t>Labelling</a:t>
            </a:r>
            <a:endParaRPr lang="pl-PL" sz="4800" dirty="0"/>
          </a:p>
        </p:txBody>
      </p:sp>
      <p:pic>
        <p:nvPicPr>
          <p:cNvPr id="2" name="Obraz 1">
            <a:extLst>
              <a:ext uri="{FF2B5EF4-FFF2-40B4-BE49-F238E27FC236}">
                <a16:creationId xmlns:a16="http://schemas.microsoft.com/office/drawing/2014/main" id="{D458FAFE-FB54-9417-AF87-34445ABD8480}"/>
              </a:ext>
            </a:extLst>
          </p:cNvPr>
          <p:cNvPicPr>
            <a:picLocks noChangeAspect="1"/>
          </p:cNvPicPr>
          <p:nvPr/>
        </p:nvPicPr>
        <p:blipFill>
          <a:blip r:embed="rId2"/>
          <a:stretch>
            <a:fillRect/>
          </a:stretch>
        </p:blipFill>
        <p:spPr>
          <a:xfrm>
            <a:off x="1432281" y="1802654"/>
            <a:ext cx="9327438" cy="4562728"/>
          </a:xfrm>
          <a:prstGeom prst="rect">
            <a:avLst/>
          </a:prstGeom>
        </p:spPr>
      </p:pic>
      <p:cxnSp>
        <p:nvCxnSpPr>
          <p:cNvPr id="3" name="Google Shape;99;p2">
            <a:extLst>
              <a:ext uri="{FF2B5EF4-FFF2-40B4-BE49-F238E27FC236}">
                <a16:creationId xmlns:a16="http://schemas.microsoft.com/office/drawing/2014/main" id="{EA854D07-76CE-D144-C5F8-DFD883EF2893}"/>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27378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666386"/>
            <a:ext cx="10515600" cy="790041"/>
          </a:xfrm>
        </p:spPr>
        <p:txBody>
          <a:bodyPr>
            <a:normAutofit/>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a:t>
            </a:r>
            <a:r>
              <a:rPr lang="pl-PL" sz="4800" dirty="0" err="1">
                <a:solidFill>
                  <a:prstClr val="black"/>
                </a:solidFill>
                <a:ea typeface="+mj-ea"/>
                <a:cs typeface="+mj-cs"/>
              </a:rPr>
              <a:t>Dataset</a:t>
            </a:r>
            <a:endParaRPr lang="pl-PL" sz="4800" dirty="0"/>
          </a:p>
        </p:txBody>
      </p:sp>
      <p:pic>
        <p:nvPicPr>
          <p:cNvPr id="2" name="Obraz 1">
            <a:extLst>
              <a:ext uri="{FF2B5EF4-FFF2-40B4-BE49-F238E27FC236}">
                <a16:creationId xmlns:a16="http://schemas.microsoft.com/office/drawing/2014/main" id="{2D85A972-F7F1-B389-5D99-A82982BAF392}"/>
              </a:ext>
            </a:extLst>
          </p:cNvPr>
          <p:cNvPicPr>
            <a:picLocks noChangeAspect="1"/>
          </p:cNvPicPr>
          <p:nvPr/>
        </p:nvPicPr>
        <p:blipFill>
          <a:blip r:embed="rId2"/>
          <a:stretch>
            <a:fillRect/>
          </a:stretch>
        </p:blipFill>
        <p:spPr>
          <a:xfrm>
            <a:off x="1431787" y="1694778"/>
            <a:ext cx="9090313" cy="4555347"/>
          </a:xfrm>
          <a:prstGeom prst="rect">
            <a:avLst/>
          </a:prstGeom>
        </p:spPr>
      </p:pic>
      <p:cxnSp>
        <p:nvCxnSpPr>
          <p:cNvPr id="3" name="Google Shape;99;p2">
            <a:extLst>
              <a:ext uri="{FF2B5EF4-FFF2-40B4-BE49-F238E27FC236}">
                <a16:creationId xmlns:a16="http://schemas.microsoft.com/office/drawing/2014/main" id="{C9A01E45-9D76-5E35-67C0-BB22D71ACADC}"/>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10668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Modeling</a:t>
            </a:r>
            <a:endParaRPr lang="pl-PL" sz="4800" dirty="0"/>
          </a:p>
        </p:txBody>
      </p:sp>
      <p:sp>
        <p:nvSpPr>
          <p:cNvPr id="2" name="Content Placeholder 2">
            <a:extLst>
              <a:ext uri="{FF2B5EF4-FFF2-40B4-BE49-F238E27FC236}">
                <a16:creationId xmlns:a16="http://schemas.microsoft.com/office/drawing/2014/main" id="{0572F677-2903-486E-0F0D-E3A363B2B4AD}"/>
              </a:ext>
            </a:extLst>
          </p:cNvPr>
          <p:cNvSpPr txBox="1">
            <a:spLocks/>
          </p:cNvSpPr>
          <p:nvPr/>
        </p:nvSpPr>
        <p:spPr>
          <a:xfrm>
            <a:off x="752496" y="2123395"/>
            <a:ext cx="4209531" cy="4143060"/>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pl-PL" sz="1800" b="1" dirty="0">
                <a:solidFill>
                  <a:schemeClr val="tx1"/>
                </a:solidFill>
                <a:latin typeface="Calibri" panose="020F0502020204030204"/>
                <a:cs typeface="Arial"/>
                <a:sym typeface="Arial"/>
              </a:rPr>
              <a:t>Data </a:t>
            </a:r>
            <a:r>
              <a:rPr lang="pl-PL" sz="1800" b="1" dirty="0" err="1">
                <a:solidFill>
                  <a:schemeClr val="tx1"/>
                </a:solidFill>
                <a:latin typeface="Calibri" panose="020F0502020204030204"/>
                <a:cs typeface="Arial"/>
                <a:sym typeface="Arial"/>
              </a:rPr>
              <a:t>augmentation</a:t>
            </a:r>
            <a:endParaRPr lang="pl-PL" sz="1800" b="1" dirty="0">
              <a:solidFill>
                <a:schemeClr val="tx1"/>
              </a:solidFill>
              <a:latin typeface="Calibri" panose="020F0502020204030204"/>
              <a:cs typeface="Arial"/>
              <a:sym typeface="Arial"/>
            </a:endParaRPr>
          </a:p>
          <a:p>
            <a:pPr marL="228600" indent="0">
              <a:lnSpc>
                <a:spcPct val="120000"/>
              </a:lnSpc>
              <a:spcAft>
                <a:spcPts val="900"/>
              </a:spcAft>
            </a:pPr>
            <a:r>
              <a:rPr lang="en-US" sz="1800" dirty="0">
                <a:solidFill>
                  <a:schemeClr val="tx1"/>
                </a:solidFill>
                <a:latin typeface="Calibri" panose="020F0502020204030204"/>
                <a:cs typeface="Arial"/>
                <a:sym typeface="Arial"/>
              </a:rPr>
              <a:t>Random resize and crop</a:t>
            </a:r>
            <a:endParaRPr lang="pl-PL" sz="1800" dirty="0">
              <a:solidFill>
                <a:schemeClr val="tx1"/>
              </a:solidFill>
              <a:latin typeface="Calibri" panose="020F0502020204030204"/>
              <a:cs typeface="Arial"/>
              <a:sym typeface="Arial"/>
            </a:endParaRPr>
          </a:p>
          <a:p>
            <a:pPr marL="228600" indent="0">
              <a:lnSpc>
                <a:spcPct val="120000"/>
              </a:lnSpc>
              <a:spcAft>
                <a:spcPts val="900"/>
              </a:spcAft>
            </a:pPr>
            <a:r>
              <a:rPr lang="en-US" sz="1800" dirty="0">
                <a:solidFill>
                  <a:schemeClr val="tx1"/>
                </a:solidFill>
                <a:latin typeface="Calibri" panose="020F0502020204030204"/>
                <a:cs typeface="Arial"/>
                <a:sym typeface="Arial"/>
              </a:rPr>
              <a:t>Horizontal flip</a:t>
            </a:r>
            <a:endParaRPr lang="pl-PL" sz="1800" dirty="0">
              <a:solidFill>
                <a:schemeClr val="tx1"/>
              </a:solidFill>
              <a:latin typeface="Calibri" panose="020F0502020204030204"/>
              <a:cs typeface="Arial"/>
              <a:sym typeface="Arial"/>
            </a:endParaRPr>
          </a:p>
          <a:p>
            <a:pPr marL="228600" indent="0">
              <a:lnSpc>
                <a:spcPct val="120000"/>
              </a:lnSpc>
              <a:spcAft>
                <a:spcPts val="900"/>
              </a:spcAft>
            </a:pPr>
            <a:r>
              <a:rPr lang="pl-PL" sz="1800" dirty="0">
                <a:solidFill>
                  <a:schemeClr val="tx1"/>
                </a:solidFill>
                <a:latin typeface="Calibri" panose="020F0502020204030204"/>
                <a:cs typeface="Arial"/>
                <a:sym typeface="Arial"/>
              </a:rPr>
              <a:t>C</a:t>
            </a:r>
            <a:r>
              <a:rPr lang="en-US" sz="1800" dirty="0" err="1">
                <a:solidFill>
                  <a:schemeClr val="tx1"/>
                </a:solidFill>
                <a:latin typeface="Calibri" panose="020F0502020204030204"/>
                <a:cs typeface="Arial"/>
                <a:sym typeface="Arial"/>
              </a:rPr>
              <a:t>olor</a:t>
            </a:r>
            <a:r>
              <a:rPr lang="en-US" sz="1800" dirty="0">
                <a:solidFill>
                  <a:schemeClr val="tx1"/>
                </a:solidFill>
                <a:latin typeface="Calibri" panose="020F0502020204030204"/>
                <a:cs typeface="Arial"/>
                <a:sym typeface="Arial"/>
              </a:rPr>
              <a:t> jitter (brightness, contrast, saturation, and hue)</a:t>
            </a:r>
            <a:endParaRPr lang="pl-PL" sz="1800" dirty="0">
              <a:solidFill>
                <a:schemeClr val="tx1"/>
              </a:solidFill>
              <a:latin typeface="Calibri" panose="020F0502020204030204"/>
              <a:cs typeface="Arial"/>
              <a:sym typeface="Arial"/>
            </a:endParaRPr>
          </a:p>
          <a:p>
            <a:pPr marL="228600" indent="0">
              <a:lnSpc>
                <a:spcPct val="120000"/>
              </a:lnSpc>
              <a:spcAft>
                <a:spcPts val="900"/>
              </a:spcAft>
            </a:pPr>
            <a:r>
              <a:rPr lang="en-US" sz="1800" dirty="0">
                <a:solidFill>
                  <a:schemeClr val="tx1"/>
                </a:solidFill>
                <a:latin typeface="Calibri" panose="020F0502020204030204"/>
                <a:cs typeface="Arial"/>
                <a:sym typeface="Arial"/>
              </a:rPr>
              <a:t>Normalization using channel-wise ImageNet’s mean and standard deviation</a:t>
            </a:r>
            <a:endParaRPr lang="pl-PL" sz="1800" dirty="0">
              <a:solidFill>
                <a:schemeClr val="tx1"/>
              </a:solidFill>
              <a:latin typeface="Calibri" panose="020F0502020204030204"/>
              <a:cs typeface="Arial"/>
              <a:sym typeface="Arial"/>
            </a:endParaRPr>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sp>
        <p:nvSpPr>
          <p:cNvPr id="8" name="Content Placeholder 2">
            <a:extLst>
              <a:ext uri="{FF2B5EF4-FFF2-40B4-BE49-F238E27FC236}">
                <a16:creationId xmlns:a16="http://schemas.microsoft.com/office/drawing/2014/main" id="{2A09A240-5987-AEC8-51AD-E797BC20488B}"/>
              </a:ext>
            </a:extLst>
          </p:cNvPr>
          <p:cNvSpPr txBox="1">
            <a:spLocks/>
          </p:cNvSpPr>
          <p:nvPr/>
        </p:nvSpPr>
        <p:spPr>
          <a:xfrm>
            <a:off x="6318461" y="2123395"/>
            <a:ext cx="4774236" cy="4143060"/>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pl-PL" sz="1800" b="1" dirty="0">
                <a:solidFill>
                  <a:schemeClr val="tx1"/>
                </a:solidFill>
                <a:latin typeface="Calibri" panose="020F0502020204030204"/>
                <a:cs typeface="Arial"/>
                <a:sym typeface="Arial"/>
              </a:rPr>
              <a:t>Base </a:t>
            </a:r>
            <a:r>
              <a:rPr lang="pl-PL" sz="1800" b="1" dirty="0" err="1">
                <a:solidFill>
                  <a:schemeClr val="tx1"/>
                </a:solidFill>
                <a:latin typeface="Calibri" panose="020F0502020204030204"/>
                <a:cs typeface="Arial"/>
                <a:sym typeface="Arial"/>
              </a:rPr>
              <a:t>models</a:t>
            </a:r>
            <a:endParaRPr lang="pl-PL" sz="1800" b="1" dirty="0">
              <a:solidFill>
                <a:schemeClr val="tx1"/>
              </a:solidFill>
              <a:latin typeface="Calibri" panose="020F0502020204030204"/>
              <a:cs typeface="Arial"/>
              <a:sym typeface="Arial"/>
            </a:endParaRPr>
          </a:p>
          <a:p>
            <a:pPr marL="228600" indent="0">
              <a:lnSpc>
                <a:spcPct val="120000"/>
              </a:lnSpc>
              <a:spcAft>
                <a:spcPts val="900"/>
              </a:spcAft>
            </a:pPr>
            <a:r>
              <a:rPr lang="pl-PL" sz="1800" dirty="0" err="1">
                <a:solidFill>
                  <a:schemeClr val="tx1"/>
                </a:solidFill>
                <a:latin typeface="Calibri" panose="020F0502020204030204"/>
                <a:cs typeface="Arial"/>
                <a:sym typeface="Arial"/>
              </a:rPr>
              <a:t>MobileNet</a:t>
            </a:r>
            <a:r>
              <a:rPr lang="pl-PL" sz="1800" dirty="0">
                <a:solidFill>
                  <a:schemeClr val="tx1"/>
                </a:solidFill>
                <a:latin typeface="Calibri" panose="020F0502020204030204"/>
                <a:cs typeface="Arial"/>
                <a:sym typeface="Arial"/>
              </a:rPr>
              <a:t> https://arxiv.org/abs/1704.04861</a:t>
            </a:r>
          </a:p>
          <a:p>
            <a:pPr marL="228600" indent="0">
              <a:lnSpc>
                <a:spcPct val="120000"/>
              </a:lnSpc>
              <a:spcAft>
                <a:spcPts val="900"/>
              </a:spcAft>
            </a:pPr>
            <a:r>
              <a:rPr lang="pl-PL" sz="1800" dirty="0">
                <a:solidFill>
                  <a:schemeClr val="tx1"/>
                </a:solidFill>
                <a:latin typeface="Calibri" panose="020F0502020204030204"/>
                <a:cs typeface="Arial"/>
                <a:sym typeface="Arial"/>
              </a:rPr>
              <a:t>ResNet https://arxiv.org/abs/1512.03385</a:t>
            </a:r>
          </a:p>
          <a:p>
            <a:pPr marL="228600" indent="0">
              <a:lnSpc>
                <a:spcPct val="120000"/>
              </a:lnSpc>
              <a:spcAft>
                <a:spcPts val="900"/>
              </a:spcAft>
            </a:pPr>
            <a:r>
              <a:rPr lang="pl-PL" sz="1800" dirty="0" err="1">
                <a:solidFill>
                  <a:schemeClr val="tx1"/>
                </a:solidFill>
                <a:latin typeface="Calibri" panose="020F0502020204030204"/>
                <a:cs typeface="Arial"/>
                <a:sym typeface="Arial"/>
              </a:rPr>
              <a:t>ResNeSt</a:t>
            </a:r>
            <a:r>
              <a:rPr lang="pl-PL" sz="1800" dirty="0">
                <a:solidFill>
                  <a:schemeClr val="tx1"/>
                </a:solidFill>
                <a:latin typeface="Calibri" panose="020F0502020204030204"/>
                <a:cs typeface="Arial"/>
                <a:sym typeface="Arial"/>
              </a:rPr>
              <a:t> https://arxiv.org/abs/2004.08955</a:t>
            </a:r>
          </a:p>
          <a:p>
            <a:pPr marL="228600" indent="0">
              <a:lnSpc>
                <a:spcPct val="120000"/>
              </a:lnSpc>
              <a:spcAft>
                <a:spcPts val="900"/>
              </a:spcAft>
            </a:pPr>
            <a:r>
              <a:rPr lang="pl-PL" sz="1800" dirty="0">
                <a:solidFill>
                  <a:schemeClr val="tx1"/>
                </a:solidFill>
                <a:latin typeface="Calibri" panose="020F0502020204030204"/>
                <a:cs typeface="Arial"/>
                <a:sym typeface="Arial"/>
              </a:rPr>
              <a:t>SE-ResNeXt50 https://arxiv.org/abs/1709.01507</a:t>
            </a:r>
          </a:p>
          <a:p>
            <a:pPr marL="228600" indent="0">
              <a:lnSpc>
                <a:spcPct val="120000"/>
              </a:lnSpc>
              <a:spcAft>
                <a:spcPts val="900"/>
              </a:spcAft>
            </a:pPr>
            <a:r>
              <a:rPr lang="pl-PL" sz="1800" dirty="0" err="1">
                <a:solidFill>
                  <a:schemeClr val="tx1"/>
                </a:solidFill>
                <a:latin typeface="Calibri" panose="020F0502020204030204"/>
                <a:cs typeface="Arial"/>
                <a:sym typeface="Arial"/>
              </a:rPr>
              <a:t>ViT</a:t>
            </a:r>
            <a:r>
              <a:rPr lang="pl-PL" sz="1800" dirty="0">
                <a:solidFill>
                  <a:schemeClr val="tx1"/>
                </a:solidFill>
                <a:latin typeface="Calibri" panose="020F0502020204030204"/>
                <a:cs typeface="Arial"/>
                <a:sym typeface="Arial"/>
              </a:rPr>
              <a:t> https://arxiv.org/abs/1706.03762</a:t>
            </a:r>
          </a:p>
        </p:txBody>
      </p:sp>
      <p:cxnSp>
        <p:nvCxnSpPr>
          <p:cNvPr id="9" name="Google Shape;99;p2">
            <a:extLst>
              <a:ext uri="{FF2B5EF4-FFF2-40B4-BE49-F238E27FC236}">
                <a16:creationId xmlns:a16="http://schemas.microsoft.com/office/drawing/2014/main" id="{52BA884D-C0E8-3C2E-A401-668503DF378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43613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Modeling</a:t>
            </a:r>
            <a:endParaRPr lang="pl-PL" sz="4800" dirty="0"/>
          </a:p>
        </p:txBody>
      </p:sp>
      <p:sp>
        <p:nvSpPr>
          <p:cNvPr id="2" name="Content Placeholder 2">
            <a:extLst>
              <a:ext uri="{FF2B5EF4-FFF2-40B4-BE49-F238E27FC236}">
                <a16:creationId xmlns:a16="http://schemas.microsoft.com/office/drawing/2014/main" id="{0572F677-2903-486E-0F0D-E3A363B2B4AD}"/>
              </a:ext>
            </a:extLst>
          </p:cNvPr>
          <p:cNvSpPr txBox="1">
            <a:spLocks/>
          </p:cNvSpPr>
          <p:nvPr/>
        </p:nvSpPr>
        <p:spPr>
          <a:xfrm>
            <a:off x="752496" y="2123395"/>
            <a:ext cx="4187864" cy="4143060"/>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pl-PL" sz="1800" b="1" dirty="0" err="1">
                <a:solidFill>
                  <a:schemeClr val="tx1"/>
                </a:solidFill>
                <a:latin typeface="Calibri" panose="020F0502020204030204"/>
                <a:cs typeface="Arial"/>
                <a:sym typeface="Arial"/>
              </a:rPr>
              <a:t>Sampling</a:t>
            </a:r>
            <a:r>
              <a:rPr lang="pl-PL" sz="1800" b="1" dirty="0">
                <a:solidFill>
                  <a:schemeClr val="tx1"/>
                </a:solidFill>
                <a:latin typeface="Calibri" panose="020F0502020204030204"/>
                <a:cs typeface="Arial"/>
                <a:sym typeface="Arial"/>
              </a:rPr>
              <a:t> </a:t>
            </a:r>
            <a:r>
              <a:rPr lang="pl-PL" sz="1800" b="1" dirty="0" err="1">
                <a:solidFill>
                  <a:schemeClr val="tx1"/>
                </a:solidFill>
                <a:latin typeface="Calibri" panose="020F0502020204030204"/>
                <a:cs typeface="Arial"/>
                <a:sym typeface="Arial"/>
              </a:rPr>
              <a:t>methods</a:t>
            </a:r>
            <a:endParaRPr lang="en-US" sz="1800" b="1" dirty="0">
              <a:solidFill>
                <a:schemeClr val="tx1"/>
              </a:solidFill>
              <a:latin typeface="Calibri" panose="020F0502020204030204"/>
              <a:cs typeface="Arial"/>
              <a:sym typeface="Arial"/>
            </a:endParaRPr>
          </a:p>
          <a:p>
            <a:pPr marL="228600" indent="0">
              <a:lnSpc>
                <a:spcPct val="120000"/>
              </a:lnSpc>
              <a:spcAft>
                <a:spcPts val="900"/>
              </a:spcAft>
            </a:pPr>
            <a:r>
              <a:rPr lang="en-US" sz="1800" dirty="0">
                <a:solidFill>
                  <a:schemeClr val="tx1"/>
                </a:solidFill>
                <a:latin typeface="Calibri" panose="020F0502020204030204"/>
                <a:cs typeface="Arial"/>
                <a:sym typeface="Arial"/>
              </a:rPr>
              <a:t>Currently</a:t>
            </a:r>
            <a:r>
              <a:rPr lang="pl-PL" sz="1800" dirty="0">
                <a:solidFill>
                  <a:schemeClr val="tx1"/>
                </a:solidFill>
                <a:latin typeface="Calibri" panose="020F0502020204030204"/>
                <a:cs typeface="Arial"/>
                <a:sym typeface="Arial"/>
              </a:rPr>
              <a:t>,</a:t>
            </a:r>
            <a:r>
              <a:rPr lang="en-US" sz="1800" dirty="0">
                <a:solidFill>
                  <a:schemeClr val="tx1"/>
                </a:solidFill>
                <a:latin typeface="Calibri" panose="020F0502020204030204"/>
                <a:cs typeface="Arial"/>
                <a:sym typeface="Arial"/>
              </a:rPr>
              <a:t> only grid and random sampling supports conditional hyperparameter spaces</a:t>
            </a:r>
            <a:endParaRPr lang="en-US" dirty="0">
              <a:solidFill>
                <a:schemeClr val="tx1"/>
              </a:solidFill>
              <a:latin typeface="Calibri" panose="020F0502020204030204"/>
              <a:cs typeface="Arial"/>
              <a:sym typeface="Arial"/>
            </a:endParaRPr>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sp>
        <p:nvSpPr>
          <p:cNvPr id="8" name="Content Placeholder 2">
            <a:extLst>
              <a:ext uri="{FF2B5EF4-FFF2-40B4-BE49-F238E27FC236}">
                <a16:creationId xmlns:a16="http://schemas.microsoft.com/office/drawing/2014/main" id="{2A09A240-5987-AEC8-51AD-E797BC20488B}"/>
              </a:ext>
            </a:extLst>
          </p:cNvPr>
          <p:cNvSpPr txBox="1">
            <a:spLocks/>
          </p:cNvSpPr>
          <p:nvPr/>
        </p:nvSpPr>
        <p:spPr>
          <a:xfrm>
            <a:off x="6318461" y="2123395"/>
            <a:ext cx="4774236" cy="4143060"/>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en-US" sz="1800" b="1" dirty="0">
                <a:solidFill>
                  <a:schemeClr val="tx1"/>
                </a:solidFill>
                <a:latin typeface="Calibri" panose="020F0502020204030204"/>
                <a:cs typeface="Arial"/>
                <a:sym typeface="Arial"/>
              </a:rPr>
              <a:t>Early termination policies</a:t>
            </a:r>
          </a:p>
          <a:p>
            <a:pPr marL="228600" indent="0">
              <a:lnSpc>
                <a:spcPct val="120000"/>
              </a:lnSpc>
              <a:spcAft>
                <a:spcPts val="900"/>
              </a:spcAft>
            </a:pPr>
            <a:r>
              <a:rPr lang="en-US" sz="1800" dirty="0">
                <a:solidFill>
                  <a:schemeClr val="tx1"/>
                </a:solidFill>
                <a:latin typeface="Calibri" panose="020F0502020204030204"/>
                <a:cs typeface="Arial"/>
                <a:sym typeface="Arial"/>
              </a:rPr>
              <a:t>Bandit policy</a:t>
            </a:r>
          </a:p>
          <a:p>
            <a:pPr marL="228600" indent="0">
              <a:lnSpc>
                <a:spcPct val="120000"/>
              </a:lnSpc>
              <a:spcAft>
                <a:spcPts val="900"/>
              </a:spcAft>
            </a:pPr>
            <a:r>
              <a:rPr lang="en-US" sz="1800" dirty="0">
                <a:solidFill>
                  <a:schemeClr val="tx1"/>
                </a:solidFill>
                <a:latin typeface="Calibri" panose="020F0502020204030204"/>
                <a:cs typeface="Arial"/>
                <a:sym typeface="Arial"/>
              </a:rPr>
              <a:t>Median stopping policy</a:t>
            </a:r>
          </a:p>
          <a:p>
            <a:pPr marL="228600" indent="0">
              <a:lnSpc>
                <a:spcPct val="120000"/>
              </a:lnSpc>
              <a:spcAft>
                <a:spcPts val="900"/>
              </a:spcAft>
            </a:pPr>
            <a:r>
              <a:rPr lang="en-US" sz="1800" dirty="0">
                <a:solidFill>
                  <a:schemeClr val="tx1"/>
                </a:solidFill>
                <a:latin typeface="Calibri" panose="020F0502020204030204"/>
                <a:cs typeface="Arial"/>
                <a:sym typeface="Arial"/>
              </a:rPr>
              <a:t>Truncation selection policy</a:t>
            </a:r>
          </a:p>
        </p:txBody>
      </p:sp>
      <p:cxnSp>
        <p:nvCxnSpPr>
          <p:cNvPr id="5" name="Google Shape;99;p2">
            <a:extLst>
              <a:ext uri="{FF2B5EF4-FFF2-40B4-BE49-F238E27FC236}">
                <a16:creationId xmlns:a16="http://schemas.microsoft.com/office/drawing/2014/main" id="{DDB43353-A9CB-185D-F696-99DFE1148512}"/>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240790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Modeling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pic>
        <p:nvPicPr>
          <p:cNvPr id="5" name="Obraz 4">
            <a:extLst>
              <a:ext uri="{FF2B5EF4-FFF2-40B4-BE49-F238E27FC236}">
                <a16:creationId xmlns:a16="http://schemas.microsoft.com/office/drawing/2014/main" id="{4F0F2386-F2C3-05F8-E880-B21D2A6011C9}"/>
              </a:ext>
            </a:extLst>
          </p:cNvPr>
          <p:cNvPicPr>
            <a:picLocks noChangeAspect="1"/>
          </p:cNvPicPr>
          <p:nvPr/>
        </p:nvPicPr>
        <p:blipFill>
          <a:blip r:embed="rId2"/>
          <a:stretch>
            <a:fillRect/>
          </a:stretch>
        </p:blipFill>
        <p:spPr>
          <a:xfrm>
            <a:off x="229405" y="1769725"/>
            <a:ext cx="11728716" cy="4319053"/>
          </a:xfrm>
          <a:prstGeom prst="rect">
            <a:avLst/>
          </a:prstGeom>
        </p:spPr>
      </p:pic>
      <p:cxnSp>
        <p:nvCxnSpPr>
          <p:cNvPr id="6" name="Google Shape;99;p2">
            <a:extLst>
              <a:ext uri="{FF2B5EF4-FFF2-40B4-BE49-F238E27FC236}">
                <a16:creationId xmlns:a16="http://schemas.microsoft.com/office/drawing/2014/main" id="{6A170061-AA91-BA67-7F4D-EB701B3C3395}"/>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217415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Modeling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pic>
        <p:nvPicPr>
          <p:cNvPr id="2" name="Obraz 1">
            <a:extLst>
              <a:ext uri="{FF2B5EF4-FFF2-40B4-BE49-F238E27FC236}">
                <a16:creationId xmlns:a16="http://schemas.microsoft.com/office/drawing/2014/main" id="{98C62C77-A322-EA0B-8798-FAA695F0EA48}"/>
              </a:ext>
            </a:extLst>
          </p:cNvPr>
          <p:cNvPicPr>
            <a:picLocks noChangeAspect="1"/>
          </p:cNvPicPr>
          <p:nvPr/>
        </p:nvPicPr>
        <p:blipFill>
          <a:blip r:embed="rId2"/>
          <a:stretch>
            <a:fillRect/>
          </a:stretch>
        </p:blipFill>
        <p:spPr>
          <a:xfrm>
            <a:off x="321990" y="1866597"/>
            <a:ext cx="11462605" cy="4126840"/>
          </a:xfrm>
          <a:prstGeom prst="rect">
            <a:avLst/>
          </a:prstGeom>
        </p:spPr>
      </p:pic>
      <p:cxnSp>
        <p:nvCxnSpPr>
          <p:cNvPr id="6" name="Google Shape;99;p2">
            <a:extLst>
              <a:ext uri="{FF2B5EF4-FFF2-40B4-BE49-F238E27FC236}">
                <a16:creationId xmlns:a16="http://schemas.microsoft.com/office/drawing/2014/main" id="{ED234CF8-F559-6CCD-FDDC-248F86C70939}"/>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71720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evaluation</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pic>
        <p:nvPicPr>
          <p:cNvPr id="7" name="Obraz 6">
            <a:extLst>
              <a:ext uri="{FF2B5EF4-FFF2-40B4-BE49-F238E27FC236}">
                <a16:creationId xmlns:a16="http://schemas.microsoft.com/office/drawing/2014/main" id="{06EEE5FF-1916-A660-598F-57DD186D4549}"/>
              </a:ext>
            </a:extLst>
          </p:cNvPr>
          <p:cNvPicPr>
            <a:picLocks noChangeAspect="1"/>
          </p:cNvPicPr>
          <p:nvPr/>
        </p:nvPicPr>
        <p:blipFill>
          <a:blip r:embed="rId2"/>
          <a:stretch>
            <a:fillRect/>
          </a:stretch>
        </p:blipFill>
        <p:spPr>
          <a:xfrm>
            <a:off x="2717920" y="1694778"/>
            <a:ext cx="7105962" cy="5022378"/>
          </a:xfrm>
          <a:prstGeom prst="rect">
            <a:avLst/>
          </a:prstGeom>
        </p:spPr>
      </p:pic>
      <p:cxnSp>
        <p:nvCxnSpPr>
          <p:cNvPr id="8" name="Google Shape;99;p2">
            <a:extLst>
              <a:ext uri="{FF2B5EF4-FFF2-40B4-BE49-F238E27FC236}">
                <a16:creationId xmlns:a16="http://schemas.microsoft.com/office/drawing/2014/main" id="{52C3B00E-1D81-9888-AA9C-91193AFB6B31}"/>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36474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evaluation</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pic>
        <p:nvPicPr>
          <p:cNvPr id="2" name="Obraz 1">
            <a:extLst>
              <a:ext uri="{FF2B5EF4-FFF2-40B4-BE49-F238E27FC236}">
                <a16:creationId xmlns:a16="http://schemas.microsoft.com/office/drawing/2014/main" id="{F7877588-2611-3463-39A5-3B1BB3B1D6AC}"/>
              </a:ext>
            </a:extLst>
          </p:cNvPr>
          <p:cNvPicPr>
            <a:picLocks noChangeAspect="1"/>
          </p:cNvPicPr>
          <p:nvPr/>
        </p:nvPicPr>
        <p:blipFill>
          <a:blip r:embed="rId3"/>
          <a:stretch>
            <a:fillRect/>
          </a:stretch>
        </p:blipFill>
        <p:spPr>
          <a:xfrm>
            <a:off x="577097" y="1929773"/>
            <a:ext cx="10387036" cy="4346765"/>
          </a:xfrm>
          <a:prstGeom prst="rect">
            <a:avLst/>
          </a:prstGeom>
        </p:spPr>
      </p:pic>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266927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deployment</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7" name="Obraz 6">
            <a:extLst>
              <a:ext uri="{FF2B5EF4-FFF2-40B4-BE49-F238E27FC236}">
                <a16:creationId xmlns:a16="http://schemas.microsoft.com/office/drawing/2014/main" id="{08BC3A6B-6554-79BC-FD03-EBFB7F7CBD27}"/>
              </a:ext>
            </a:extLst>
          </p:cNvPr>
          <p:cNvPicPr>
            <a:picLocks noChangeAspect="1"/>
          </p:cNvPicPr>
          <p:nvPr/>
        </p:nvPicPr>
        <p:blipFill>
          <a:blip r:embed="rId3"/>
          <a:stretch>
            <a:fillRect/>
          </a:stretch>
        </p:blipFill>
        <p:spPr>
          <a:xfrm>
            <a:off x="717828" y="1839863"/>
            <a:ext cx="5667725" cy="3812423"/>
          </a:xfrm>
          <a:prstGeom prst="rect">
            <a:avLst/>
          </a:prstGeom>
        </p:spPr>
      </p:pic>
      <p:pic>
        <p:nvPicPr>
          <p:cNvPr id="8" name="Obraz 7">
            <a:extLst>
              <a:ext uri="{FF2B5EF4-FFF2-40B4-BE49-F238E27FC236}">
                <a16:creationId xmlns:a16="http://schemas.microsoft.com/office/drawing/2014/main" id="{C6E522A3-6796-ACF6-CC36-F0F4A8D1D784}"/>
              </a:ext>
            </a:extLst>
          </p:cNvPr>
          <p:cNvPicPr>
            <a:picLocks noChangeAspect="1"/>
          </p:cNvPicPr>
          <p:nvPr/>
        </p:nvPicPr>
        <p:blipFill>
          <a:blip r:embed="rId4"/>
          <a:stretch>
            <a:fillRect/>
          </a:stretch>
        </p:blipFill>
        <p:spPr>
          <a:xfrm>
            <a:off x="6690298" y="1839863"/>
            <a:ext cx="5445241" cy="2862146"/>
          </a:xfrm>
          <a:prstGeom prst="rect">
            <a:avLst/>
          </a:prstGeom>
        </p:spPr>
      </p:pic>
    </p:spTree>
    <p:extLst>
      <p:ext uri="{BB962C8B-B14F-4D97-AF65-F5344CB8AC3E}">
        <p14:creationId xmlns:p14="http://schemas.microsoft.com/office/powerpoint/2010/main" val="11914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r>
              <a:rPr lang="pl-PL" sz="4800" dirty="0">
                <a:solidFill>
                  <a:prstClr val="black"/>
                </a:solidFill>
                <a:ea typeface="+mj-ea"/>
                <a:cs typeface="+mj-cs"/>
              </a:rPr>
              <a:t>: </a:t>
            </a:r>
            <a:br>
              <a:rPr lang="pl-PL" sz="4800" dirty="0">
                <a:solidFill>
                  <a:prstClr val="black"/>
                </a:solidFill>
                <a:ea typeface="+mj-ea"/>
                <a:cs typeface="+mj-cs"/>
              </a:rPr>
            </a:br>
            <a:r>
              <a:rPr lang="pl-PL" sz="4800" dirty="0" err="1">
                <a:solidFill>
                  <a:prstClr val="black"/>
                </a:solidFill>
                <a:ea typeface="+mj-ea"/>
                <a:cs typeface="+mj-cs"/>
              </a:rPr>
              <a:t>Inferencing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2" name="Obraz 1">
            <a:extLst>
              <a:ext uri="{FF2B5EF4-FFF2-40B4-BE49-F238E27FC236}">
                <a16:creationId xmlns:a16="http://schemas.microsoft.com/office/drawing/2014/main" id="{AE1D35D8-7670-E544-A40F-66E257EC1C0C}"/>
              </a:ext>
            </a:extLst>
          </p:cNvPr>
          <p:cNvPicPr>
            <a:picLocks noChangeAspect="1"/>
          </p:cNvPicPr>
          <p:nvPr/>
        </p:nvPicPr>
        <p:blipFill>
          <a:blip r:embed="rId3"/>
          <a:stretch>
            <a:fillRect/>
          </a:stretch>
        </p:blipFill>
        <p:spPr>
          <a:xfrm>
            <a:off x="874713" y="2098508"/>
            <a:ext cx="5923520" cy="3757581"/>
          </a:xfrm>
          <a:prstGeom prst="rect">
            <a:avLst/>
          </a:prstGeom>
        </p:spPr>
      </p:pic>
      <p:pic>
        <p:nvPicPr>
          <p:cNvPr id="9" name="Picture 2">
            <a:extLst>
              <a:ext uri="{FF2B5EF4-FFF2-40B4-BE49-F238E27FC236}">
                <a16:creationId xmlns:a16="http://schemas.microsoft.com/office/drawing/2014/main" id="{60CA0998-112C-630F-AF1B-F6A3F211E3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6254" y="1825564"/>
            <a:ext cx="3351315" cy="418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2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5E5EDE-FAFE-E9DD-BF5B-54984996E920}"/>
              </a:ext>
            </a:extLst>
          </p:cNvPr>
          <p:cNvSpPr>
            <a:spLocks noGrp="1"/>
          </p:cNvSpPr>
          <p:nvPr>
            <p:ph type="dt" sz="half" idx="10"/>
          </p:nvPr>
        </p:nvSpPr>
        <p:spPr/>
        <p:txBody>
          <a:bodyPr/>
          <a:lstStyle/>
          <a:p>
            <a:fld id="{602AA77D-5C4E-4DEA-8988-72880D96297F}" type="datetime1">
              <a:rPr lang="pl-PL" smtClean="0"/>
              <a:t>05.05.2023</a:t>
            </a:fld>
            <a:endParaRPr lang="pl-PL"/>
          </a:p>
        </p:txBody>
      </p:sp>
      <p:sp>
        <p:nvSpPr>
          <p:cNvPr id="5" name="Footer Placeholder 4">
            <a:extLst>
              <a:ext uri="{FF2B5EF4-FFF2-40B4-BE49-F238E27FC236}">
                <a16:creationId xmlns:a16="http://schemas.microsoft.com/office/drawing/2014/main" id="{C1C5EEC0-8BBC-CFC4-FDDF-1233CF8578D3}"/>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D1B07EA-D563-702F-88C9-CE45963E2583}"/>
              </a:ext>
            </a:extLst>
          </p:cNvPr>
          <p:cNvSpPr>
            <a:spLocks noGrp="1"/>
          </p:cNvSpPr>
          <p:nvPr>
            <p:ph type="sldNum" sz="quarter" idx="12"/>
          </p:nvPr>
        </p:nvSpPr>
        <p:spPr/>
        <p:txBody>
          <a:bodyPr/>
          <a:lstStyle/>
          <a:p>
            <a:fld id="{B4402EB9-F900-47E6-9FD9-135948A9D9AC}" type="slidenum">
              <a:rPr lang="pl-PL" smtClean="0"/>
              <a:t>2</a:t>
            </a:fld>
            <a:endParaRPr lang="pl-PL"/>
          </a:p>
        </p:txBody>
      </p:sp>
      <p:sp>
        <p:nvSpPr>
          <p:cNvPr id="7" name="Title 1">
            <a:extLst>
              <a:ext uri="{FF2B5EF4-FFF2-40B4-BE49-F238E27FC236}">
                <a16:creationId xmlns:a16="http://schemas.microsoft.com/office/drawing/2014/main" id="{65571546-4A6A-A0D7-8946-2CE8A8DF0670}"/>
              </a:ext>
            </a:extLst>
          </p:cNvPr>
          <p:cNvSpPr txBox="1">
            <a:spLocks/>
          </p:cNvSpPr>
          <p:nvPr/>
        </p:nvSpPr>
        <p:spPr>
          <a:xfrm>
            <a:off x="838200" y="2880512"/>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6000" spc="300" dirty="0">
                <a:solidFill>
                  <a:schemeClr val="tx1">
                    <a:lumMod val="75000"/>
                    <a:lumOff val="25000"/>
                  </a:schemeClr>
                </a:solidFill>
              </a:rPr>
              <a:t>Medical Image Analysis with</a:t>
            </a:r>
            <a:r>
              <a:rPr lang="pl-PL" sz="6000" spc="300" dirty="0">
                <a:solidFill>
                  <a:schemeClr val="tx1">
                    <a:lumMod val="75000"/>
                    <a:lumOff val="25000"/>
                  </a:schemeClr>
                </a:solidFill>
              </a:rPr>
              <a:t> </a:t>
            </a:r>
            <a:r>
              <a:rPr lang="en-US" sz="6000" spc="300" dirty="0">
                <a:solidFill>
                  <a:schemeClr val="tx1">
                    <a:lumMod val="75000"/>
                    <a:lumOff val="25000"/>
                  </a:schemeClr>
                </a:solidFill>
              </a:rPr>
              <a:t>Azure Machine Learning Services – case study</a:t>
            </a:r>
            <a:endParaRPr lang="pl-PL" dirty="0"/>
          </a:p>
        </p:txBody>
      </p:sp>
      <p:sp>
        <p:nvSpPr>
          <p:cNvPr id="8" name="TextBox 7">
            <a:extLst>
              <a:ext uri="{FF2B5EF4-FFF2-40B4-BE49-F238E27FC236}">
                <a16:creationId xmlns:a16="http://schemas.microsoft.com/office/drawing/2014/main" id="{7A239E6B-9456-EEB7-C9AD-DEB672BC2DC4}"/>
              </a:ext>
            </a:extLst>
          </p:cNvPr>
          <p:cNvSpPr txBox="1"/>
          <p:nvPr/>
        </p:nvSpPr>
        <p:spPr>
          <a:xfrm>
            <a:off x="838200" y="2511180"/>
            <a:ext cx="12025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1" dirty="0">
                <a:solidFill>
                  <a:schemeClr val="tx1">
                    <a:lumMod val="65000"/>
                    <a:lumOff val="35000"/>
                  </a:schemeClr>
                </a:solidFill>
                <a:latin typeface="+mj-lt"/>
              </a:rPr>
              <a:t>Marcin Szeliga</a:t>
            </a:r>
            <a:endParaRPr lang="en-US" b="1" dirty="0">
              <a:solidFill>
                <a:schemeClr val="tx1">
                  <a:lumMod val="65000"/>
                  <a:lumOff val="35000"/>
                </a:schemeClr>
              </a:solidFill>
              <a:latin typeface="+mj-lt"/>
            </a:endParaRPr>
          </a:p>
        </p:txBody>
      </p:sp>
    </p:spTree>
    <p:extLst>
      <p:ext uri="{BB962C8B-B14F-4D97-AF65-F5344CB8AC3E}">
        <p14:creationId xmlns:p14="http://schemas.microsoft.com/office/powerpoint/2010/main" val="518941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501267"/>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endParaRPr lang="pl-PL" sz="4800" dirty="0">
              <a:solidFill>
                <a:prstClr val="black"/>
              </a:solidFill>
              <a:ea typeface="+mj-ea"/>
              <a:cs typeface="+mj-cs"/>
            </a:endParaRPr>
          </a:p>
        </p:txBody>
      </p:sp>
      <p:cxnSp>
        <p:nvCxnSpPr>
          <p:cNvPr id="6" name="Google Shape;99;p2">
            <a:extLst>
              <a:ext uri="{FF2B5EF4-FFF2-40B4-BE49-F238E27FC236}">
                <a16:creationId xmlns:a16="http://schemas.microsoft.com/office/drawing/2014/main" id="{E8956E8E-D61E-1B7C-9094-F874F4C1F5CB}"/>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 name="pole tekstowe 8">
            <a:extLst>
              <a:ext uri="{FF2B5EF4-FFF2-40B4-BE49-F238E27FC236}">
                <a16:creationId xmlns:a16="http://schemas.microsoft.com/office/drawing/2014/main" id="{E9D7359A-83CA-F195-0D25-BE4CC879A87D}"/>
              </a:ext>
            </a:extLst>
          </p:cNvPr>
          <p:cNvSpPr txBox="1"/>
          <p:nvPr/>
        </p:nvSpPr>
        <p:spPr>
          <a:xfrm>
            <a:off x="750805" y="1694777"/>
            <a:ext cx="6638067" cy="4478149"/>
          </a:xfrm>
          <a:prstGeom prst="rect">
            <a:avLst/>
          </a:prstGeom>
          <a:noFill/>
        </p:spPr>
        <p:txBody>
          <a:bodyPr wrap="square">
            <a:spAutoFit/>
          </a:bodyPr>
          <a:lstStyle/>
          <a:p>
            <a:pPr marL="342900" lvl="1" indent="-342900" defTabSz="685835">
              <a:lnSpc>
                <a:spcPct val="100000"/>
              </a:lnSpc>
              <a:spcAft>
                <a:spcPts val="900"/>
              </a:spcAft>
              <a:buFont typeface="Arial" panose="020B0604020202020204" pitchFamily="34" charset="0"/>
              <a:buChar char="•"/>
            </a:pPr>
            <a:r>
              <a:rPr lang="en-US" sz="2400" dirty="0">
                <a:solidFill>
                  <a:schemeClr val="tx1"/>
                </a:solidFill>
                <a:latin typeface="Calibri" panose="020F0502020204030204"/>
              </a:rPr>
              <a:t>Object detection is the task of detecting instances of objects of a certain class within an image</a:t>
            </a:r>
            <a:endParaRPr lang="pl-PL" sz="2400" dirty="0">
              <a:solidFill>
                <a:schemeClr val="tx1"/>
              </a:solidFill>
              <a:latin typeface="Calibri" panose="020F0502020204030204"/>
            </a:endParaRPr>
          </a:p>
          <a:p>
            <a:pPr marL="342900" lvl="1" indent="-342900" defTabSz="685835">
              <a:lnSpc>
                <a:spcPct val="100000"/>
              </a:lnSpc>
              <a:spcAft>
                <a:spcPts val="900"/>
              </a:spcAft>
              <a:buFont typeface="Arial" panose="020B0604020202020204" pitchFamily="34" charset="0"/>
              <a:buChar char="•"/>
            </a:pPr>
            <a:r>
              <a:rPr lang="en-US" sz="2400" dirty="0">
                <a:solidFill>
                  <a:schemeClr val="tx1"/>
                </a:solidFill>
                <a:latin typeface="Calibri" panose="020F0502020204030204"/>
              </a:rPr>
              <a:t>Involves both classification and localization tasks</a:t>
            </a:r>
            <a:endParaRPr lang="pl-PL" sz="2400" dirty="0">
              <a:solidFill>
                <a:schemeClr val="tx1"/>
              </a:solidFill>
              <a:latin typeface="Calibri" panose="020F0502020204030204"/>
            </a:endParaRPr>
          </a:p>
          <a:p>
            <a:pPr marL="342900" lvl="1" indent="-342900" defTabSz="685835">
              <a:lnSpc>
                <a:spcPct val="100000"/>
              </a:lnSpc>
              <a:spcAft>
                <a:spcPts val="900"/>
              </a:spcAft>
              <a:buFont typeface="Arial" panose="020B0604020202020204" pitchFamily="34" charset="0"/>
              <a:buChar char="•"/>
            </a:pPr>
            <a:r>
              <a:rPr lang="pl-PL" sz="2400" dirty="0" err="1">
                <a:solidFill>
                  <a:schemeClr val="tx1"/>
                </a:solidFill>
                <a:latin typeface="Calibri" panose="020F0502020204030204"/>
              </a:rPr>
              <a:t>Two</a:t>
            </a:r>
            <a:r>
              <a:rPr lang="pl-PL" sz="2400" dirty="0">
                <a:solidFill>
                  <a:schemeClr val="tx1"/>
                </a:solidFill>
                <a:latin typeface="Calibri" panose="020F0502020204030204"/>
              </a:rPr>
              <a:t> </a:t>
            </a:r>
            <a:r>
              <a:rPr lang="pl-PL" sz="2400" dirty="0" err="1">
                <a:solidFill>
                  <a:schemeClr val="tx1"/>
                </a:solidFill>
                <a:latin typeface="Calibri" panose="020F0502020204030204"/>
              </a:rPr>
              <a:t>methods</a:t>
            </a:r>
            <a:r>
              <a:rPr lang="pl-PL" sz="2400" dirty="0">
                <a:solidFill>
                  <a:schemeClr val="tx1"/>
                </a:solidFill>
                <a:latin typeface="Calibri" panose="020F0502020204030204"/>
              </a:rPr>
              <a:t>:</a:t>
            </a:r>
          </a:p>
          <a:p>
            <a:pPr marL="685818" lvl="2" indent="-342900" defTabSz="685835">
              <a:lnSpc>
                <a:spcPct val="100000"/>
              </a:lnSpc>
              <a:spcAft>
                <a:spcPts val="900"/>
              </a:spcAft>
              <a:buFont typeface="Arial" panose="020B0604020202020204" pitchFamily="34" charset="0"/>
              <a:buChar char="•"/>
            </a:pPr>
            <a:r>
              <a:rPr lang="en-US" sz="2400" dirty="0">
                <a:solidFill>
                  <a:schemeClr val="tx1"/>
                </a:solidFill>
                <a:latin typeface="Calibri" panose="020F0502020204030204"/>
              </a:rPr>
              <a:t>One-stage methods prioritize inference speed</a:t>
            </a:r>
            <a:endParaRPr lang="pl-PL" sz="2400" dirty="0">
              <a:solidFill>
                <a:schemeClr val="tx1"/>
              </a:solidFill>
              <a:latin typeface="Calibri" panose="020F0502020204030204"/>
            </a:endParaRPr>
          </a:p>
          <a:p>
            <a:pPr marL="685818" lvl="4" indent="-342900" defTabSz="685835">
              <a:spcAft>
                <a:spcPts val="900"/>
              </a:spcAft>
              <a:buFont typeface="Arial" panose="020B0604020202020204" pitchFamily="34" charset="0"/>
              <a:buChar char="•"/>
            </a:pPr>
            <a:r>
              <a:rPr lang="en-US" sz="2400" dirty="0">
                <a:solidFill>
                  <a:schemeClr val="tx1"/>
                </a:solidFill>
                <a:latin typeface="Calibri" panose="020F0502020204030204"/>
              </a:rPr>
              <a:t>Example models include YOLO</a:t>
            </a:r>
            <a:r>
              <a:rPr lang="pl-PL" sz="2400" dirty="0">
                <a:solidFill>
                  <a:schemeClr val="tx1"/>
                </a:solidFill>
                <a:latin typeface="Calibri" panose="020F0502020204030204"/>
              </a:rPr>
              <a:t> </a:t>
            </a:r>
            <a:r>
              <a:rPr lang="en-US" sz="2400" dirty="0">
                <a:solidFill>
                  <a:schemeClr val="tx1"/>
                </a:solidFill>
                <a:latin typeface="Calibri" panose="020F0502020204030204"/>
              </a:rPr>
              <a:t>and </a:t>
            </a:r>
            <a:r>
              <a:rPr lang="en-US" sz="2400" dirty="0" err="1">
                <a:solidFill>
                  <a:schemeClr val="tx1"/>
                </a:solidFill>
                <a:latin typeface="Calibri" panose="020F0502020204030204"/>
              </a:rPr>
              <a:t>RetinaNet</a:t>
            </a:r>
            <a:endParaRPr lang="pl-PL" sz="2400" dirty="0">
              <a:solidFill>
                <a:schemeClr val="tx1"/>
              </a:solidFill>
              <a:latin typeface="Calibri" panose="020F0502020204030204"/>
            </a:endParaRPr>
          </a:p>
          <a:p>
            <a:pPr marL="685818" lvl="2" indent="-342900" defTabSz="685835">
              <a:lnSpc>
                <a:spcPct val="100000"/>
              </a:lnSpc>
              <a:spcAft>
                <a:spcPts val="900"/>
              </a:spcAft>
              <a:buFont typeface="Arial" panose="020B0604020202020204" pitchFamily="34" charset="0"/>
              <a:buChar char="•"/>
            </a:pPr>
            <a:r>
              <a:rPr lang="en-US" sz="2400" dirty="0">
                <a:solidFill>
                  <a:schemeClr val="tx1"/>
                </a:solidFill>
                <a:latin typeface="Calibri" panose="020F0502020204030204"/>
              </a:rPr>
              <a:t>Two-stage methods prioritize detection accuracy</a:t>
            </a:r>
            <a:endParaRPr lang="pl-PL" sz="2400" dirty="0">
              <a:solidFill>
                <a:schemeClr val="tx1"/>
              </a:solidFill>
              <a:latin typeface="Calibri" panose="020F0502020204030204"/>
            </a:endParaRPr>
          </a:p>
          <a:p>
            <a:pPr marL="685818" lvl="2" indent="-342900" defTabSz="685835">
              <a:lnSpc>
                <a:spcPct val="100000"/>
              </a:lnSpc>
              <a:spcAft>
                <a:spcPts val="900"/>
              </a:spcAft>
              <a:buFont typeface="Arial" panose="020B0604020202020204" pitchFamily="34" charset="0"/>
              <a:buChar char="•"/>
            </a:pPr>
            <a:r>
              <a:rPr lang="en-US" sz="2400" dirty="0">
                <a:solidFill>
                  <a:schemeClr val="tx1"/>
                </a:solidFill>
                <a:latin typeface="Calibri" panose="020F0502020204030204"/>
              </a:rPr>
              <a:t>Example models include Faster R-CNN</a:t>
            </a:r>
          </a:p>
        </p:txBody>
      </p:sp>
      <p:pic>
        <p:nvPicPr>
          <p:cNvPr id="10" name="Picture 2">
            <a:extLst>
              <a:ext uri="{FF2B5EF4-FFF2-40B4-BE49-F238E27FC236}">
                <a16:creationId xmlns:a16="http://schemas.microsoft.com/office/drawing/2014/main" id="{0A5BB264-FD8B-6126-F8E2-58F4C7352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299" y="2004857"/>
            <a:ext cx="4531881" cy="342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4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err="1">
                <a:solidFill>
                  <a:prstClr val="black"/>
                </a:solidFill>
                <a:ea typeface="+mj-ea"/>
                <a:cs typeface="+mj-cs"/>
              </a:rPr>
              <a:t>Automated</a:t>
            </a:r>
            <a:r>
              <a:rPr lang="pl-PL" sz="4800" dirty="0">
                <a:solidFill>
                  <a:prstClr val="black"/>
                </a:solidFill>
                <a:ea typeface="+mj-ea"/>
                <a:cs typeface="+mj-cs"/>
              </a:rPr>
              <a:t> Machine Learning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248" name="Rectangle 5">
            <a:extLst>
              <a:ext uri="{FF2B5EF4-FFF2-40B4-BE49-F238E27FC236}">
                <a16:creationId xmlns:a16="http://schemas.microsoft.com/office/drawing/2014/main" id="{E4DBB7DD-1984-7EF5-DDA8-2909367CE6BB}"/>
              </a:ext>
            </a:extLst>
          </p:cNvPr>
          <p:cNvSpPr/>
          <p:nvPr/>
        </p:nvSpPr>
        <p:spPr bwMode="auto">
          <a:xfrm>
            <a:off x="735665" y="2780160"/>
            <a:ext cx="1775837" cy="21046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Mileage</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Condition</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Car brand</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Year of make</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Regulations</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a:t>
            </a:r>
          </a:p>
        </p:txBody>
      </p:sp>
      <p:sp>
        <p:nvSpPr>
          <p:cNvPr id="249" name="Rectangle 6">
            <a:extLst>
              <a:ext uri="{FF2B5EF4-FFF2-40B4-BE49-F238E27FC236}">
                <a16:creationId xmlns:a16="http://schemas.microsoft.com/office/drawing/2014/main" id="{011AD2B2-C711-3138-459E-B073C7057B51}"/>
              </a:ext>
            </a:extLst>
          </p:cNvPr>
          <p:cNvSpPr/>
          <p:nvPr/>
        </p:nvSpPr>
        <p:spPr bwMode="auto">
          <a:xfrm>
            <a:off x="5577486" y="2780161"/>
            <a:ext cx="1371623" cy="175067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Parameter 1</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Parameter 2</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Parameter 3</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Parameter 4</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a:t>
            </a:r>
          </a:p>
        </p:txBody>
      </p:sp>
      <p:sp>
        <p:nvSpPr>
          <p:cNvPr id="250" name="Rectangle 8">
            <a:extLst>
              <a:ext uri="{FF2B5EF4-FFF2-40B4-BE49-F238E27FC236}">
                <a16:creationId xmlns:a16="http://schemas.microsoft.com/office/drawing/2014/main" id="{7DC9F55E-6FCE-6688-5D6C-DB88AD866FE5}"/>
              </a:ext>
            </a:extLst>
          </p:cNvPr>
          <p:cNvSpPr/>
          <p:nvPr/>
        </p:nvSpPr>
        <p:spPr bwMode="auto">
          <a:xfrm>
            <a:off x="3084759" y="2780160"/>
            <a:ext cx="2281555" cy="21046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Gradient Boosted  </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Nearest Neighbors </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SVM</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Bayesian Regression</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LGBM </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a:t>
            </a:r>
          </a:p>
        </p:txBody>
      </p:sp>
      <p:sp>
        <p:nvSpPr>
          <p:cNvPr id="251" name="Rectangle 10">
            <a:extLst>
              <a:ext uri="{FF2B5EF4-FFF2-40B4-BE49-F238E27FC236}">
                <a16:creationId xmlns:a16="http://schemas.microsoft.com/office/drawing/2014/main" id="{62C9894B-79EB-F7F2-1822-A2671638AD8C}"/>
              </a:ext>
            </a:extLst>
          </p:cNvPr>
          <p:cNvSpPr/>
          <p:nvPr/>
        </p:nvSpPr>
        <p:spPr bwMode="auto">
          <a:xfrm>
            <a:off x="735666" y="2829088"/>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Mileage</a:t>
            </a:r>
          </a:p>
        </p:txBody>
      </p:sp>
      <p:sp>
        <p:nvSpPr>
          <p:cNvPr id="252" name="Rectangle 11">
            <a:extLst>
              <a:ext uri="{FF2B5EF4-FFF2-40B4-BE49-F238E27FC236}">
                <a16:creationId xmlns:a16="http://schemas.microsoft.com/office/drawing/2014/main" id="{73589622-D3E0-9E5A-91C9-262C0015BE0D}"/>
              </a:ext>
            </a:extLst>
          </p:cNvPr>
          <p:cNvSpPr/>
          <p:nvPr/>
        </p:nvSpPr>
        <p:spPr bwMode="auto">
          <a:xfrm>
            <a:off x="3084758" y="2802590"/>
            <a:ext cx="2084182" cy="34120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27432" rIns="91438" bIns="45719" numCol="1" spcCol="0" rtlCol="0" fromWordArt="0" anchor="t" anchorCtr="0" forceAA="0" compatLnSpc="1">
            <a:prstTxWarp prst="textNoShape">
              <a:avLst/>
            </a:prstTxWarp>
            <a:no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mn-ea"/>
                <a:cs typeface="Segoe UI Semibold" panose="020B0702040204020203" pitchFamily="34" charset="0"/>
              </a:rPr>
              <a:t>Gradient Boosted</a:t>
            </a:r>
          </a:p>
        </p:txBody>
      </p:sp>
      <p:sp>
        <p:nvSpPr>
          <p:cNvPr id="253" name="Rectangle 12">
            <a:extLst>
              <a:ext uri="{FF2B5EF4-FFF2-40B4-BE49-F238E27FC236}">
                <a16:creationId xmlns:a16="http://schemas.microsoft.com/office/drawing/2014/main" id="{292A398A-B1D6-9A49-DADD-CCED3A41DC30}"/>
              </a:ext>
            </a:extLst>
          </p:cNvPr>
          <p:cNvSpPr/>
          <p:nvPr/>
        </p:nvSpPr>
        <p:spPr bwMode="auto">
          <a:xfrm>
            <a:off x="5577486" y="2780161"/>
            <a:ext cx="1669635" cy="175067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Criterion</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Loss</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Min Samples Split</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Min Samples Leaf</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Others</a:t>
            </a:r>
          </a:p>
        </p:txBody>
      </p:sp>
      <p:grpSp>
        <p:nvGrpSpPr>
          <p:cNvPr id="254" name="Group 13">
            <a:extLst>
              <a:ext uri="{FF2B5EF4-FFF2-40B4-BE49-F238E27FC236}">
                <a16:creationId xmlns:a16="http://schemas.microsoft.com/office/drawing/2014/main" id="{AA53A392-3E63-A402-3D79-8901101DB93F}"/>
              </a:ext>
            </a:extLst>
          </p:cNvPr>
          <p:cNvGrpSpPr/>
          <p:nvPr/>
        </p:nvGrpSpPr>
        <p:grpSpPr>
          <a:xfrm>
            <a:off x="7295041" y="2893322"/>
            <a:ext cx="1450592" cy="147001"/>
            <a:chOff x="8120217" y="3558128"/>
            <a:chExt cx="1940664" cy="147003"/>
          </a:xfrm>
        </p:grpSpPr>
        <p:cxnSp>
          <p:nvCxnSpPr>
            <p:cNvPr id="255" name="Straight Connector 14">
              <a:extLst>
                <a:ext uri="{FF2B5EF4-FFF2-40B4-BE49-F238E27FC236}">
                  <a16:creationId xmlns:a16="http://schemas.microsoft.com/office/drawing/2014/main" id="{F2CEF87A-1C3C-A1C2-9E4C-DC3389FD6FD0}"/>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56" name="Straight Connector 15">
              <a:extLst>
                <a:ext uri="{FF2B5EF4-FFF2-40B4-BE49-F238E27FC236}">
                  <a16:creationId xmlns:a16="http://schemas.microsoft.com/office/drawing/2014/main" id="{494C9481-4520-7DF7-FD66-C820E8496C84}"/>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257" name="Group 16">
              <a:extLst>
                <a:ext uri="{FF2B5EF4-FFF2-40B4-BE49-F238E27FC236}">
                  <a16:creationId xmlns:a16="http://schemas.microsoft.com/office/drawing/2014/main" id="{29F4ABE7-C469-6266-92EC-555FADC6B6E2}"/>
                </a:ext>
              </a:extLst>
            </p:cNvPr>
            <p:cNvGrpSpPr/>
            <p:nvPr/>
          </p:nvGrpSpPr>
          <p:grpSpPr>
            <a:xfrm>
              <a:off x="8335846" y="3593256"/>
              <a:ext cx="1509402" cy="111875"/>
              <a:chOff x="8335846" y="3498555"/>
              <a:chExt cx="1509402" cy="206573"/>
            </a:xfrm>
          </p:grpSpPr>
          <p:cxnSp>
            <p:nvCxnSpPr>
              <p:cNvPr id="258" name="Straight Connector 17">
                <a:extLst>
                  <a:ext uri="{FF2B5EF4-FFF2-40B4-BE49-F238E27FC236}">
                    <a16:creationId xmlns:a16="http://schemas.microsoft.com/office/drawing/2014/main" id="{C2734EBB-C80C-B041-CC1A-E61B7A118673}"/>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59" name="Straight Connector 18">
                <a:extLst>
                  <a:ext uri="{FF2B5EF4-FFF2-40B4-BE49-F238E27FC236}">
                    <a16:creationId xmlns:a16="http://schemas.microsoft.com/office/drawing/2014/main" id="{E01E3A05-6DC4-8B7B-516F-EA2B1268458D}"/>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0" name="Straight Connector 19">
                <a:extLst>
                  <a:ext uri="{FF2B5EF4-FFF2-40B4-BE49-F238E27FC236}">
                    <a16:creationId xmlns:a16="http://schemas.microsoft.com/office/drawing/2014/main" id="{E0D46EBB-2481-5E1C-63A6-E8225969245D}"/>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1" name="Straight Connector 20">
                <a:extLst>
                  <a:ext uri="{FF2B5EF4-FFF2-40B4-BE49-F238E27FC236}">
                    <a16:creationId xmlns:a16="http://schemas.microsoft.com/office/drawing/2014/main" id="{481A7E1C-CB78-DA8E-5BE9-D1C6CDA9E903}"/>
                  </a:ext>
                </a:extLst>
              </p:cNvPr>
              <p:cNvCxnSpPr>
                <a:cxnSpLocks/>
              </p:cNvCxnSpPr>
              <p:nvPr/>
            </p:nvCxnSpPr>
            <p:spPr>
              <a:xfrm flipV="1">
                <a:off x="8982733" y="3498555"/>
                <a:ext cx="0" cy="206573"/>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2" name="Straight Connector 21">
                <a:extLst>
                  <a:ext uri="{FF2B5EF4-FFF2-40B4-BE49-F238E27FC236}">
                    <a16:creationId xmlns:a16="http://schemas.microsoft.com/office/drawing/2014/main" id="{441E7D97-F5A7-8CAE-3A2B-3E4D82F2645C}"/>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3" name="Straight Connector 22">
                <a:extLst>
                  <a:ext uri="{FF2B5EF4-FFF2-40B4-BE49-F238E27FC236}">
                    <a16:creationId xmlns:a16="http://schemas.microsoft.com/office/drawing/2014/main" id="{CFC9D666-E1A8-B96D-2F9F-B9ADCEA316F7}"/>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4" name="Straight Connector 23">
                <a:extLst>
                  <a:ext uri="{FF2B5EF4-FFF2-40B4-BE49-F238E27FC236}">
                    <a16:creationId xmlns:a16="http://schemas.microsoft.com/office/drawing/2014/main" id="{29B45385-2C6E-CB03-2F0F-833A323E18A3}"/>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5" name="Straight Connector 24">
                <a:extLst>
                  <a:ext uri="{FF2B5EF4-FFF2-40B4-BE49-F238E27FC236}">
                    <a16:creationId xmlns:a16="http://schemas.microsoft.com/office/drawing/2014/main" id="{B21B60FE-2D71-15D5-5F36-0504CD4738C7}"/>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266" name="Group 25">
            <a:extLst>
              <a:ext uri="{FF2B5EF4-FFF2-40B4-BE49-F238E27FC236}">
                <a16:creationId xmlns:a16="http://schemas.microsoft.com/office/drawing/2014/main" id="{AA3DE6FF-16F0-DF84-4CB4-F8842345844F}"/>
              </a:ext>
            </a:extLst>
          </p:cNvPr>
          <p:cNvGrpSpPr/>
          <p:nvPr/>
        </p:nvGrpSpPr>
        <p:grpSpPr>
          <a:xfrm>
            <a:off x="7295041" y="3241017"/>
            <a:ext cx="1450592" cy="146996"/>
            <a:chOff x="8120217" y="3558128"/>
            <a:chExt cx="1940664" cy="146999"/>
          </a:xfrm>
        </p:grpSpPr>
        <p:cxnSp>
          <p:nvCxnSpPr>
            <p:cNvPr id="267" name="Straight Connector 26">
              <a:extLst>
                <a:ext uri="{FF2B5EF4-FFF2-40B4-BE49-F238E27FC236}">
                  <a16:creationId xmlns:a16="http://schemas.microsoft.com/office/drawing/2014/main" id="{BFC245C2-1944-0FDE-1D09-C9E01BCDDE61}"/>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68" name="Straight Connector 27">
              <a:extLst>
                <a:ext uri="{FF2B5EF4-FFF2-40B4-BE49-F238E27FC236}">
                  <a16:creationId xmlns:a16="http://schemas.microsoft.com/office/drawing/2014/main" id="{39E12470-1EE7-1B7E-39D3-1DAB19F4C77C}"/>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269" name="Group 29">
              <a:extLst>
                <a:ext uri="{FF2B5EF4-FFF2-40B4-BE49-F238E27FC236}">
                  <a16:creationId xmlns:a16="http://schemas.microsoft.com/office/drawing/2014/main" id="{17F0DD3B-93B5-F9C0-9490-987064009F4C}"/>
                </a:ext>
              </a:extLst>
            </p:cNvPr>
            <p:cNvGrpSpPr/>
            <p:nvPr/>
          </p:nvGrpSpPr>
          <p:grpSpPr>
            <a:xfrm>
              <a:off x="8335846" y="3592140"/>
              <a:ext cx="1509402" cy="112986"/>
              <a:chOff x="8335846" y="3496504"/>
              <a:chExt cx="1509402" cy="208625"/>
            </a:xfrm>
          </p:grpSpPr>
          <p:cxnSp>
            <p:nvCxnSpPr>
              <p:cNvPr id="270" name="Straight Connector 30">
                <a:extLst>
                  <a:ext uri="{FF2B5EF4-FFF2-40B4-BE49-F238E27FC236}">
                    <a16:creationId xmlns:a16="http://schemas.microsoft.com/office/drawing/2014/main" id="{B4C153B6-A693-FEDE-5711-2BE33F58C553}"/>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1" name="Straight Connector 31">
                <a:extLst>
                  <a:ext uri="{FF2B5EF4-FFF2-40B4-BE49-F238E27FC236}">
                    <a16:creationId xmlns:a16="http://schemas.microsoft.com/office/drawing/2014/main" id="{36B8B705-A65C-03C7-3B7D-07E87BA2036B}"/>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2" name="Straight Connector 33">
                <a:extLst>
                  <a:ext uri="{FF2B5EF4-FFF2-40B4-BE49-F238E27FC236}">
                    <a16:creationId xmlns:a16="http://schemas.microsoft.com/office/drawing/2014/main" id="{01AD13A8-6110-13AB-7C97-C5B9D3411213}"/>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3" name="Straight Connector 34">
                <a:extLst>
                  <a:ext uri="{FF2B5EF4-FFF2-40B4-BE49-F238E27FC236}">
                    <a16:creationId xmlns:a16="http://schemas.microsoft.com/office/drawing/2014/main" id="{CD917A85-39B7-C675-77BA-DE6F086BBC0D}"/>
                  </a:ext>
                </a:extLst>
              </p:cNvPr>
              <p:cNvCxnSpPr>
                <a:cxnSpLocks/>
              </p:cNvCxnSpPr>
              <p:nvPr/>
            </p:nvCxnSpPr>
            <p:spPr>
              <a:xfrm flipV="1">
                <a:off x="8982733" y="3496504"/>
                <a:ext cx="0" cy="208625"/>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4" name="Straight Connector 35">
                <a:extLst>
                  <a:ext uri="{FF2B5EF4-FFF2-40B4-BE49-F238E27FC236}">
                    <a16:creationId xmlns:a16="http://schemas.microsoft.com/office/drawing/2014/main" id="{99649B2F-D670-8969-419F-0CE7614611EB}"/>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5" name="Straight Connector 36">
                <a:extLst>
                  <a:ext uri="{FF2B5EF4-FFF2-40B4-BE49-F238E27FC236}">
                    <a16:creationId xmlns:a16="http://schemas.microsoft.com/office/drawing/2014/main" id="{85D155D7-A99B-1E7C-6E1E-0E7EC015F427}"/>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6" name="Straight Connector 37">
                <a:extLst>
                  <a:ext uri="{FF2B5EF4-FFF2-40B4-BE49-F238E27FC236}">
                    <a16:creationId xmlns:a16="http://schemas.microsoft.com/office/drawing/2014/main" id="{E37DA57B-27EC-FA4A-2D0E-317AD13AE573}"/>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77" name="Straight Connector 38">
                <a:extLst>
                  <a:ext uri="{FF2B5EF4-FFF2-40B4-BE49-F238E27FC236}">
                    <a16:creationId xmlns:a16="http://schemas.microsoft.com/office/drawing/2014/main" id="{99327888-F05E-C59A-0027-73EE45DCCC45}"/>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278" name="Group 39">
            <a:extLst>
              <a:ext uri="{FF2B5EF4-FFF2-40B4-BE49-F238E27FC236}">
                <a16:creationId xmlns:a16="http://schemas.microsoft.com/office/drawing/2014/main" id="{AEBDFD54-9C45-4EDE-0C77-ADBC21180E52}"/>
              </a:ext>
            </a:extLst>
          </p:cNvPr>
          <p:cNvGrpSpPr/>
          <p:nvPr/>
        </p:nvGrpSpPr>
        <p:grpSpPr>
          <a:xfrm>
            <a:off x="7295041" y="3588711"/>
            <a:ext cx="1450592" cy="146997"/>
            <a:chOff x="8120217" y="3558128"/>
            <a:chExt cx="1940664" cy="147000"/>
          </a:xfrm>
        </p:grpSpPr>
        <p:cxnSp>
          <p:nvCxnSpPr>
            <p:cNvPr id="279" name="Straight Connector 40">
              <a:extLst>
                <a:ext uri="{FF2B5EF4-FFF2-40B4-BE49-F238E27FC236}">
                  <a16:creationId xmlns:a16="http://schemas.microsoft.com/office/drawing/2014/main" id="{2F4A38B8-C79D-6E3B-FEBA-A8F445168251}"/>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0" name="Straight Connector 42">
              <a:extLst>
                <a:ext uri="{FF2B5EF4-FFF2-40B4-BE49-F238E27FC236}">
                  <a16:creationId xmlns:a16="http://schemas.microsoft.com/office/drawing/2014/main" id="{836953E5-CFBC-E47D-4504-8B6B8F929B8E}"/>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281" name="Group 43">
              <a:extLst>
                <a:ext uri="{FF2B5EF4-FFF2-40B4-BE49-F238E27FC236}">
                  <a16:creationId xmlns:a16="http://schemas.microsoft.com/office/drawing/2014/main" id="{EBA6FD9D-C2EF-5414-FE19-AD538FA45A4A}"/>
                </a:ext>
              </a:extLst>
            </p:cNvPr>
            <p:cNvGrpSpPr/>
            <p:nvPr/>
          </p:nvGrpSpPr>
          <p:grpSpPr>
            <a:xfrm>
              <a:off x="8335846" y="3593752"/>
              <a:ext cx="1509402" cy="111376"/>
              <a:chOff x="8335846" y="3499477"/>
              <a:chExt cx="1509402" cy="205652"/>
            </a:xfrm>
          </p:grpSpPr>
          <p:cxnSp>
            <p:nvCxnSpPr>
              <p:cNvPr id="282" name="Straight Connector 44">
                <a:extLst>
                  <a:ext uri="{FF2B5EF4-FFF2-40B4-BE49-F238E27FC236}">
                    <a16:creationId xmlns:a16="http://schemas.microsoft.com/office/drawing/2014/main" id="{FBFA347A-CEF4-BDAB-0DB5-5E670FFB7C6D}"/>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3" name="Straight Connector 45">
                <a:extLst>
                  <a:ext uri="{FF2B5EF4-FFF2-40B4-BE49-F238E27FC236}">
                    <a16:creationId xmlns:a16="http://schemas.microsoft.com/office/drawing/2014/main" id="{EFB421BE-24BA-8E5F-5AD0-4BF0BE6FFC18}"/>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4" name="Straight Connector 46">
                <a:extLst>
                  <a:ext uri="{FF2B5EF4-FFF2-40B4-BE49-F238E27FC236}">
                    <a16:creationId xmlns:a16="http://schemas.microsoft.com/office/drawing/2014/main" id="{FC4343CC-B654-272C-7217-54F11BE29FEA}"/>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5" name="Straight Connector 47">
                <a:extLst>
                  <a:ext uri="{FF2B5EF4-FFF2-40B4-BE49-F238E27FC236}">
                    <a16:creationId xmlns:a16="http://schemas.microsoft.com/office/drawing/2014/main" id="{B7513AAE-03B6-12F5-03B3-6FE4CDD2F38D}"/>
                  </a:ext>
                </a:extLst>
              </p:cNvPr>
              <p:cNvCxnSpPr>
                <a:cxnSpLocks/>
              </p:cNvCxnSpPr>
              <p:nvPr/>
            </p:nvCxnSpPr>
            <p:spPr>
              <a:xfrm flipV="1">
                <a:off x="8982733" y="3499477"/>
                <a:ext cx="0" cy="205652"/>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6" name="Straight Connector 48">
                <a:extLst>
                  <a:ext uri="{FF2B5EF4-FFF2-40B4-BE49-F238E27FC236}">
                    <a16:creationId xmlns:a16="http://schemas.microsoft.com/office/drawing/2014/main" id="{D509D2AB-B2EB-FB8C-5DE7-AB3565734FE6}"/>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7" name="Straight Connector 49">
                <a:extLst>
                  <a:ext uri="{FF2B5EF4-FFF2-40B4-BE49-F238E27FC236}">
                    <a16:creationId xmlns:a16="http://schemas.microsoft.com/office/drawing/2014/main" id="{C71DC099-2F18-3A4B-448A-0F353B4164BA}"/>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8" name="Straight Connector 50">
                <a:extLst>
                  <a:ext uri="{FF2B5EF4-FFF2-40B4-BE49-F238E27FC236}">
                    <a16:creationId xmlns:a16="http://schemas.microsoft.com/office/drawing/2014/main" id="{61CC9B53-6BDC-32D9-87E6-FDCDE13C94A2}"/>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89" name="Straight Connector 51">
                <a:extLst>
                  <a:ext uri="{FF2B5EF4-FFF2-40B4-BE49-F238E27FC236}">
                    <a16:creationId xmlns:a16="http://schemas.microsoft.com/office/drawing/2014/main" id="{417F9BD1-704A-A746-692A-7E608E14DD0B}"/>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290" name="Group 52">
            <a:extLst>
              <a:ext uri="{FF2B5EF4-FFF2-40B4-BE49-F238E27FC236}">
                <a16:creationId xmlns:a16="http://schemas.microsoft.com/office/drawing/2014/main" id="{77F9CF18-7E97-C65F-8FD3-CD9F2ACA6272}"/>
              </a:ext>
            </a:extLst>
          </p:cNvPr>
          <p:cNvGrpSpPr/>
          <p:nvPr/>
        </p:nvGrpSpPr>
        <p:grpSpPr>
          <a:xfrm>
            <a:off x="7295041" y="3936406"/>
            <a:ext cx="1450592" cy="146999"/>
            <a:chOff x="8120217" y="3558128"/>
            <a:chExt cx="1940664" cy="147002"/>
          </a:xfrm>
        </p:grpSpPr>
        <p:cxnSp>
          <p:nvCxnSpPr>
            <p:cNvPr id="291" name="Straight Connector 53">
              <a:extLst>
                <a:ext uri="{FF2B5EF4-FFF2-40B4-BE49-F238E27FC236}">
                  <a16:creationId xmlns:a16="http://schemas.microsoft.com/office/drawing/2014/main" id="{666EC2D6-FF58-5844-7969-8DFBA1F79227}"/>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92" name="Straight Connector 54">
              <a:extLst>
                <a:ext uri="{FF2B5EF4-FFF2-40B4-BE49-F238E27FC236}">
                  <a16:creationId xmlns:a16="http://schemas.microsoft.com/office/drawing/2014/main" id="{570F3F5B-F492-61BE-5B80-478F29AA673C}"/>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293" name="Group 55">
              <a:extLst>
                <a:ext uri="{FF2B5EF4-FFF2-40B4-BE49-F238E27FC236}">
                  <a16:creationId xmlns:a16="http://schemas.microsoft.com/office/drawing/2014/main" id="{D8F7356C-495E-37E2-EFC8-B4687B22A6F5}"/>
                </a:ext>
              </a:extLst>
            </p:cNvPr>
            <p:cNvGrpSpPr/>
            <p:nvPr/>
          </p:nvGrpSpPr>
          <p:grpSpPr>
            <a:xfrm>
              <a:off x="8335846" y="3595364"/>
              <a:ext cx="1509402" cy="109766"/>
              <a:chOff x="8335846" y="3502450"/>
              <a:chExt cx="1509402" cy="202679"/>
            </a:xfrm>
          </p:grpSpPr>
          <p:cxnSp>
            <p:nvCxnSpPr>
              <p:cNvPr id="294" name="Straight Connector 56">
                <a:extLst>
                  <a:ext uri="{FF2B5EF4-FFF2-40B4-BE49-F238E27FC236}">
                    <a16:creationId xmlns:a16="http://schemas.microsoft.com/office/drawing/2014/main" id="{700BDD17-1A0F-0177-6065-933499BDC18C}"/>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95" name="Straight Connector 57">
                <a:extLst>
                  <a:ext uri="{FF2B5EF4-FFF2-40B4-BE49-F238E27FC236}">
                    <a16:creationId xmlns:a16="http://schemas.microsoft.com/office/drawing/2014/main" id="{F6758DDB-26C8-482C-3040-F57B15E21AA2}"/>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96" name="Straight Connector 58">
                <a:extLst>
                  <a:ext uri="{FF2B5EF4-FFF2-40B4-BE49-F238E27FC236}">
                    <a16:creationId xmlns:a16="http://schemas.microsoft.com/office/drawing/2014/main" id="{DEEA9075-F4E0-B304-42D9-325AF06E4F83}"/>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97" name="Straight Connector 59">
                <a:extLst>
                  <a:ext uri="{FF2B5EF4-FFF2-40B4-BE49-F238E27FC236}">
                    <a16:creationId xmlns:a16="http://schemas.microsoft.com/office/drawing/2014/main" id="{663D7A51-B4C0-3E62-D991-5D5D60476290}"/>
                  </a:ext>
                </a:extLst>
              </p:cNvPr>
              <p:cNvCxnSpPr>
                <a:cxnSpLocks/>
              </p:cNvCxnSpPr>
              <p:nvPr/>
            </p:nvCxnSpPr>
            <p:spPr>
              <a:xfrm flipV="1">
                <a:off x="8982733" y="3502450"/>
                <a:ext cx="0" cy="20267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98" name="Straight Connector 60">
                <a:extLst>
                  <a:ext uri="{FF2B5EF4-FFF2-40B4-BE49-F238E27FC236}">
                    <a16:creationId xmlns:a16="http://schemas.microsoft.com/office/drawing/2014/main" id="{36E37CED-1865-EF75-3D82-6F23923B7D96}"/>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299" name="Straight Connector 61">
                <a:extLst>
                  <a:ext uri="{FF2B5EF4-FFF2-40B4-BE49-F238E27FC236}">
                    <a16:creationId xmlns:a16="http://schemas.microsoft.com/office/drawing/2014/main" id="{D3520B70-8920-3A95-4B47-BAC57FC33147}"/>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00" name="Straight Connector 62">
                <a:extLst>
                  <a:ext uri="{FF2B5EF4-FFF2-40B4-BE49-F238E27FC236}">
                    <a16:creationId xmlns:a16="http://schemas.microsoft.com/office/drawing/2014/main" id="{E079321A-159B-6E96-CDF3-A5121DFA9B1A}"/>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01" name="Straight Connector 64">
                <a:extLst>
                  <a:ext uri="{FF2B5EF4-FFF2-40B4-BE49-F238E27FC236}">
                    <a16:creationId xmlns:a16="http://schemas.microsoft.com/office/drawing/2014/main" id="{DEC6BF41-34D7-C805-5994-41CC99ECB5A6}"/>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sp>
        <p:nvSpPr>
          <p:cNvPr id="302" name="Isosceles Triangle 65">
            <a:extLst>
              <a:ext uri="{FF2B5EF4-FFF2-40B4-BE49-F238E27FC236}">
                <a16:creationId xmlns:a16="http://schemas.microsoft.com/office/drawing/2014/main" id="{C5B29A2D-17D6-AA24-77D2-50A3F028843C}"/>
              </a:ext>
            </a:extLst>
          </p:cNvPr>
          <p:cNvSpPr/>
          <p:nvPr/>
        </p:nvSpPr>
        <p:spPr bwMode="auto">
          <a:xfrm>
            <a:off x="7227820" y="2948880"/>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303" name="Isosceles Triangle 66">
            <a:extLst>
              <a:ext uri="{FF2B5EF4-FFF2-40B4-BE49-F238E27FC236}">
                <a16:creationId xmlns:a16="http://schemas.microsoft.com/office/drawing/2014/main" id="{DF2300D1-2265-1BF8-03EF-807550BA5963}"/>
              </a:ext>
            </a:extLst>
          </p:cNvPr>
          <p:cNvSpPr/>
          <p:nvPr/>
        </p:nvSpPr>
        <p:spPr bwMode="auto">
          <a:xfrm>
            <a:off x="7227820" y="3296574"/>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304" name="Isosceles Triangle 67">
            <a:extLst>
              <a:ext uri="{FF2B5EF4-FFF2-40B4-BE49-F238E27FC236}">
                <a16:creationId xmlns:a16="http://schemas.microsoft.com/office/drawing/2014/main" id="{6160EAE8-EA1B-E945-6486-A080C9C197CB}"/>
              </a:ext>
            </a:extLst>
          </p:cNvPr>
          <p:cNvSpPr/>
          <p:nvPr/>
        </p:nvSpPr>
        <p:spPr bwMode="auto">
          <a:xfrm>
            <a:off x="7227820" y="3644268"/>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305" name="Isosceles Triangle 68">
            <a:extLst>
              <a:ext uri="{FF2B5EF4-FFF2-40B4-BE49-F238E27FC236}">
                <a16:creationId xmlns:a16="http://schemas.microsoft.com/office/drawing/2014/main" id="{F0AEA850-43BB-C04C-80E3-D7051C8D1401}"/>
              </a:ext>
            </a:extLst>
          </p:cNvPr>
          <p:cNvSpPr/>
          <p:nvPr/>
        </p:nvSpPr>
        <p:spPr bwMode="auto">
          <a:xfrm>
            <a:off x="7227820" y="3991962"/>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306" name="Rectangle 72">
            <a:extLst>
              <a:ext uri="{FF2B5EF4-FFF2-40B4-BE49-F238E27FC236}">
                <a16:creationId xmlns:a16="http://schemas.microsoft.com/office/drawing/2014/main" id="{A89C7679-83CD-6D9C-E865-EA2767C9DA6B}"/>
              </a:ext>
            </a:extLst>
          </p:cNvPr>
          <p:cNvSpPr/>
          <p:nvPr/>
        </p:nvSpPr>
        <p:spPr bwMode="auto">
          <a:xfrm>
            <a:off x="9571636" y="3743445"/>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7E6E6"/>
                </a:solidFill>
                <a:effectLst/>
                <a:uLnTx/>
                <a:uFillTx/>
                <a:latin typeface="Segoe UI Semibold"/>
                <a:ea typeface="Segoe UI" pitchFamily="34" charset="0"/>
                <a:cs typeface="Segoe UI" pitchFamily="34" charset="0"/>
              </a:rPr>
              <a:t>30%</a:t>
            </a:r>
          </a:p>
        </p:txBody>
      </p:sp>
      <p:sp>
        <p:nvSpPr>
          <p:cNvPr id="307" name="TextBox 73">
            <a:extLst>
              <a:ext uri="{FF2B5EF4-FFF2-40B4-BE49-F238E27FC236}">
                <a16:creationId xmlns:a16="http://schemas.microsoft.com/office/drawing/2014/main" id="{A7248ADB-02C2-C14C-3521-C49E4241F3A1}"/>
              </a:ext>
            </a:extLst>
          </p:cNvPr>
          <p:cNvSpPr txBox="1"/>
          <p:nvPr/>
        </p:nvSpPr>
        <p:spPr>
          <a:xfrm>
            <a:off x="9615963" y="4218330"/>
            <a:ext cx="564574" cy="237755"/>
          </a:xfrm>
          <a:prstGeom prst="rect">
            <a:avLst/>
          </a:prstGeom>
          <a:noFill/>
        </p:spPr>
        <p:txBody>
          <a:bodyPr wrap="none" lIns="91438" tIns="45719" rIns="91438" bIns="45719" rtlCol="0">
            <a:spAutoFit/>
          </a:bodyPr>
          <a:lstStyle/>
          <a:p>
            <a:pPr algn="ctr" defTabSz="914435">
              <a:lnSpc>
                <a:spcPct val="90000"/>
              </a:lnSpc>
              <a:spcAft>
                <a:spcPts val="600"/>
              </a:spcAft>
              <a:buClrTx/>
              <a:buFontTx/>
              <a:buNone/>
              <a:defRPr/>
            </a:pPr>
            <a:r>
              <a:rPr lang="en-US" sz="1050" kern="1200" dirty="0">
                <a:solidFill>
                  <a:prstClr val="black"/>
                </a:solidFill>
                <a:latin typeface="Segoe UI"/>
                <a:ea typeface="+mn-ea"/>
                <a:cs typeface="+mn-cs"/>
              </a:rPr>
              <a:t>Model</a:t>
            </a:r>
          </a:p>
        </p:txBody>
      </p:sp>
      <p:sp>
        <p:nvSpPr>
          <p:cNvPr id="308" name="Diamond 3">
            <a:extLst>
              <a:ext uri="{FF2B5EF4-FFF2-40B4-BE49-F238E27FC236}">
                <a16:creationId xmlns:a16="http://schemas.microsoft.com/office/drawing/2014/main" id="{CD26F8AE-CF97-A5FF-CA04-630524EC094C}"/>
              </a:ext>
            </a:extLst>
          </p:cNvPr>
          <p:cNvSpPr/>
          <p:nvPr/>
        </p:nvSpPr>
        <p:spPr bwMode="auto">
          <a:xfrm>
            <a:off x="8982476" y="2767660"/>
            <a:ext cx="323914" cy="2410553"/>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noFill/>
          <a:ln w="12700" cap="flat" cmpd="sng" algn="ctr">
            <a:solidFill>
              <a:srgbClr val="1E1D3B"/>
            </a:solidFill>
            <a:prstDash val="solid"/>
            <a:miter lim="800000"/>
            <a:headEnd type="none"/>
            <a:tailEnd type="none"/>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grpSp>
        <p:nvGrpSpPr>
          <p:cNvPr id="309" name="Group 99">
            <a:extLst>
              <a:ext uri="{FF2B5EF4-FFF2-40B4-BE49-F238E27FC236}">
                <a16:creationId xmlns:a16="http://schemas.microsoft.com/office/drawing/2014/main" id="{2A2A8872-40B6-11C5-AAAB-816D727DBB26}"/>
              </a:ext>
            </a:extLst>
          </p:cNvPr>
          <p:cNvGrpSpPr/>
          <p:nvPr/>
        </p:nvGrpSpPr>
        <p:grpSpPr>
          <a:xfrm>
            <a:off x="1996046" y="1969551"/>
            <a:ext cx="8547321" cy="840229"/>
            <a:chOff x="476010" y="2179894"/>
            <a:chExt cx="6963797" cy="847086"/>
          </a:xfrm>
        </p:grpSpPr>
        <p:sp>
          <p:nvSpPr>
            <p:cNvPr id="310" name="Rectangle 100">
              <a:extLst>
                <a:ext uri="{FF2B5EF4-FFF2-40B4-BE49-F238E27FC236}">
                  <a16:creationId xmlns:a16="http://schemas.microsoft.com/office/drawing/2014/main" id="{C34B1128-2852-DFED-5E36-D7701BDC237A}"/>
                </a:ext>
              </a:extLst>
            </p:cNvPr>
            <p:cNvSpPr/>
            <p:nvPr/>
          </p:nvSpPr>
          <p:spPr bwMode="auto">
            <a:xfrm>
              <a:off x="2640488" y="2179895"/>
              <a:ext cx="2211940" cy="847085"/>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mn-ea"/>
                  <a:cs typeface="Segoe UI Semibold" panose="020B0702040204020203" pitchFamily="34" charset="0"/>
                </a:rPr>
                <a:t>Which algorithm?</a:t>
              </a:r>
            </a:p>
          </p:txBody>
        </p:sp>
        <p:sp>
          <p:nvSpPr>
            <p:cNvPr id="311" name="Rectangle 101">
              <a:extLst>
                <a:ext uri="{FF2B5EF4-FFF2-40B4-BE49-F238E27FC236}">
                  <a16:creationId xmlns:a16="http://schemas.microsoft.com/office/drawing/2014/main" id="{C2D974F7-B418-0982-B20D-EEEC3EF5B3E6}"/>
                </a:ext>
              </a:extLst>
            </p:cNvPr>
            <p:cNvSpPr/>
            <p:nvPr/>
          </p:nvSpPr>
          <p:spPr bwMode="auto">
            <a:xfrm>
              <a:off x="4896382" y="2179895"/>
              <a:ext cx="2543425" cy="847085"/>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Which</a:t>
              </a:r>
              <a:r>
                <a:rPr lang="pl-PL" sz="2700" kern="1200" dirty="0">
                  <a:solidFill>
                    <a:prstClr val="black"/>
                  </a:solidFill>
                  <a:latin typeface="Segoe UI Semibold" panose="020B0702040204020203" pitchFamily="34" charset="0"/>
                  <a:ea typeface="Segoe UI" pitchFamily="34" charset="0"/>
                  <a:cs typeface="Segoe UI Semibold" panose="020B0702040204020203" pitchFamily="34" charset="0"/>
                </a:rPr>
                <a:t> </a:t>
              </a:r>
              <a:r>
                <a:rPr lang="pl-PL" sz="2700" kern="1200" dirty="0" err="1">
                  <a:solidFill>
                    <a:prstClr val="black"/>
                  </a:solidFill>
                  <a:latin typeface="Segoe UI Semibold" panose="020B0702040204020203" pitchFamily="34" charset="0"/>
                  <a:ea typeface="Segoe UI" pitchFamily="34" charset="0"/>
                  <a:cs typeface="Segoe UI Semibold" panose="020B0702040204020203" pitchFamily="34" charset="0"/>
                </a:rPr>
                <a:t>hyper</a:t>
              </a: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parameters?</a:t>
              </a:r>
            </a:p>
          </p:txBody>
        </p:sp>
        <p:sp>
          <p:nvSpPr>
            <p:cNvPr id="312" name="Rectangle 102">
              <a:extLst>
                <a:ext uri="{FF2B5EF4-FFF2-40B4-BE49-F238E27FC236}">
                  <a16:creationId xmlns:a16="http://schemas.microsoft.com/office/drawing/2014/main" id="{E5EF79BD-C2B3-36F0-C310-957F50B16860}"/>
                </a:ext>
              </a:extLst>
            </p:cNvPr>
            <p:cNvSpPr/>
            <p:nvPr/>
          </p:nvSpPr>
          <p:spPr bwMode="auto">
            <a:xfrm>
              <a:off x="476010" y="2179894"/>
              <a:ext cx="2068299" cy="847085"/>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Which features?</a:t>
              </a:r>
            </a:p>
          </p:txBody>
        </p:sp>
      </p:grpSp>
      <p:sp>
        <p:nvSpPr>
          <p:cNvPr id="313" name="Rectangle 103">
            <a:extLst>
              <a:ext uri="{FF2B5EF4-FFF2-40B4-BE49-F238E27FC236}">
                <a16:creationId xmlns:a16="http://schemas.microsoft.com/office/drawing/2014/main" id="{B1C54342-16B0-9324-D310-5B38C9571C9A}"/>
              </a:ext>
            </a:extLst>
          </p:cNvPr>
          <p:cNvSpPr/>
          <p:nvPr/>
        </p:nvSpPr>
        <p:spPr bwMode="auto">
          <a:xfrm>
            <a:off x="735666" y="3528961"/>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Car brand</a:t>
            </a:r>
          </a:p>
        </p:txBody>
      </p:sp>
      <p:sp>
        <p:nvSpPr>
          <p:cNvPr id="314" name="Rectangle 104">
            <a:extLst>
              <a:ext uri="{FF2B5EF4-FFF2-40B4-BE49-F238E27FC236}">
                <a16:creationId xmlns:a16="http://schemas.microsoft.com/office/drawing/2014/main" id="{2835CBD2-028B-43D9-8E2D-A95F22FB6F7A}"/>
              </a:ext>
            </a:extLst>
          </p:cNvPr>
          <p:cNvSpPr/>
          <p:nvPr/>
        </p:nvSpPr>
        <p:spPr bwMode="auto">
          <a:xfrm>
            <a:off x="735666" y="3879252"/>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Year of make</a:t>
            </a:r>
          </a:p>
        </p:txBody>
      </p:sp>
      <p:grpSp>
        <p:nvGrpSpPr>
          <p:cNvPr id="315" name="Group 69">
            <a:extLst>
              <a:ext uri="{FF2B5EF4-FFF2-40B4-BE49-F238E27FC236}">
                <a16:creationId xmlns:a16="http://schemas.microsoft.com/office/drawing/2014/main" id="{48C4E090-FA0A-BEE9-6309-8BC32016357D}"/>
              </a:ext>
            </a:extLst>
          </p:cNvPr>
          <p:cNvGrpSpPr/>
          <p:nvPr/>
        </p:nvGrpSpPr>
        <p:grpSpPr>
          <a:xfrm>
            <a:off x="7295041" y="4281359"/>
            <a:ext cx="1450592" cy="146999"/>
            <a:chOff x="8120217" y="3558128"/>
            <a:chExt cx="1940664" cy="147002"/>
          </a:xfrm>
        </p:grpSpPr>
        <p:cxnSp>
          <p:nvCxnSpPr>
            <p:cNvPr id="316" name="Straight Connector 70">
              <a:extLst>
                <a:ext uri="{FF2B5EF4-FFF2-40B4-BE49-F238E27FC236}">
                  <a16:creationId xmlns:a16="http://schemas.microsoft.com/office/drawing/2014/main" id="{A13E81A6-8EAE-F937-79EE-4A55789E8D42}"/>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17" name="Straight Connector 71">
              <a:extLst>
                <a:ext uri="{FF2B5EF4-FFF2-40B4-BE49-F238E27FC236}">
                  <a16:creationId xmlns:a16="http://schemas.microsoft.com/office/drawing/2014/main" id="{15D639AB-98D5-2EF9-590C-14F4883878B4}"/>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318" name="Group 75">
              <a:extLst>
                <a:ext uri="{FF2B5EF4-FFF2-40B4-BE49-F238E27FC236}">
                  <a16:creationId xmlns:a16="http://schemas.microsoft.com/office/drawing/2014/main" id="{835E580E-6182-C02D-BB88-279C0725B1E3}"/>
                </a:ext>
              </a:extLst>
            </p:cNvPr>
            <p:cNvGrpSpPr/>
            <p:nvPr/>
          </p:nvGrpSpPr>
          <p:grpSpPr>
            <a:xfrm>
              <a:off x="8335846" y="3595364"/>
              <a:ext cx="1509402" cy="109766"/>
              <a:chOff x="8335846" y="3502450"/>
              <a:chExt cx="1509402" cy="202679"/>
            </a:xfrm>
          </p:grpSpPr>
          <p:cxnSp>
            <p:nvCxnSpPr>
              <p:cNvPr id="319" name="Straight Connector 76">
                <a:extLst>
                  <a:ext uri="{FF2B5EF4-FFF2-40B4-BE49-F238E27FC236}">
                    <a16:creationId xmlns:a16="http://schemas.microsoft.com/office/drawing/2014/main" id="{F49258C0-F4DC-3FA2-F1C3-7109235B8B90}"/>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0" name="Straight Connector 77">
                <a:extLst>
                  <a:ext uri="{FF2B5EF4-FFF2-40B4-BE49-F238E27FC236}">
                    <a16:creationId xmlns:a16="http://schemas.microsoft.com/office/drawing/2014/main" id="{BB85EA8E-494E-3199-EAF5-F8079A7C9718}"/>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1" name="Straight Connector 78">
                <a:extLst>
                  <a:ext uri="{FF2B5EF4-FFF2-40B4-BE49-F238E27FC236}">
                    <a16:creationId xmlns:a16="http://schemas.microsoft.com/office/drawing/2014/main" id="{D519BBF2-0172-7F92-DF6D-8EB6E88145DD}"/>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2" name="Straight Connector 79">
                <a:extLst>
                  <a:ext uri="{FF2B5EF4-FFF2-40B4-BE49-F238E27FC236}">
                    <a16:creationId xmlns:a16="http://schemas.microsoft.com/office/drawing/2014/main" id="{064FCA30-822B-EF48-89B6-A86219A9ECFF}"/>
                  </a:ext>
                </a:extLst>
              </p:cNvPr>
              <p:cNvCxnSpPr>
                <a:cxnSpLocks/>
              </p:cNvCxnSpPr>
              <p:nvPr/>
            </p:nvCxnSpPr>
            <p:spPr>
              <a:xfrm flipV="1">
                <a:off x="8982733" y="3502450"/>
                <a:ext cx="0" cy="20267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3" name="Straight Connector 80">
                <a:extLst>
                  <a:ext uri="{FF2B5EF4-FFF2-40B4-BE49-F238E27FC236}">
                    <a16:creationId xmlns:a16="http://schemas.microsoft.com/office/drawing/2014/main" id="{8B8C0B24-D685-D3CB-3F42-5B5376882F1C}"/>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4" name="Straight Connector 81">
                <a:extLst>
                  <a:ext uri="{FF2B5EF4-FFF2-40B4-BE49-F238E27FC236}">
                    <a16:creationId xmlns:a16="http://schemas.microsoft.com/office/drawing/2014/main" id="{25EA6FE2-354E-9004-9DD1-9CDEF2F6059C}"/>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5" name="Straight Connector 82">
                <a:extLst>
                  <a:ext uri="{FF2B5EF4-FFF2-40B4-BE49-F238E27FC236}">
                    <a16:creationId xmlns:a16="http://schemas.microsoft.com/office/drawing/2014/main" id="{94F5BE8A-386F-A8F8-2645-449C4C36AFE9}"/>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326" name="Straight Connector 83">
                <a:extLst>
                  <a:ext uri="{FF2B5EF4-FFF2-40B4-BE49-F238E27FC236}">
                    <a16:creationId xmlns:a16="http://schemas.microsoft.com/office/drawing/2014/main" id="{407023AC-8F2A-D7DA-805B-5F5D400E8CC1}"/>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sp>
        <p:nvSpPr>
          <p:cNvPr id="327" name="Isosceles Triangle 84">
            <a:extLst>
              <a:ext uri="{FF2B5EF4-FFF2-40B4-BE49-F238E27FC236}">
                <a16:creationId xmlns:a16="http://schemas.microsoft.com/office/drawing/2014/main" id="{9D933A64-B572-0F21-E91E-C9AD31E7AA4F}"/>
              </a:ext>
            </a:extLst>
          </p:cNvPr>
          <p:cNvSpPr/>
          <p:nvPr/>
        </p:nvSpPr>
        <p:spPr bwMode="auto">
          <a:xfrm>
            <a:off x="7227820" y="4336916"/>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4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333E-6 4.44444E-6 L -0.14232 4.44444E-6 " pathEditMode="relative" rAng="0" ptsTypes="AA">
                                      <p:cBhvr>
                                        <p:cTn id="6" dur="1000" fill="hold"/>
                                        <p:tgtEl>
                                          <p:spTgt spid="309"/>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248"/>
                                        </p:tgtEl>
                                        <p:attrNameLst>
                                          <p:attrName>style.visibility</p:attrName>
                                        </p:attrNameLst>
                                      </p:cBhvr>
                                      <p:to>
                                        <p:strVal val="visible"/>
                                      </p:to>
                                    </p:set>
                                    <p:animEffect transition="in" filter="wipe(up)">
                                      <p:cBhvr>
                                        <p:cTn id="10" dur="500"/>
                                        <p:tgtEl>
                                          <p:spTgt spid="248"/>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250"/>
                                        </p:tgtEl>
                                        <p:attrNameLst>
                                          <p:attrName>style.visibility</p:attrName>
                                        </p:attrNameLst>
                                      </p:cBhvr>
                                      <p:to>
                                        <p:strVal val="visible"/>
                                      </p:to>
                                    </p:set>
                                    <p:animEffect transition="in" filter="wipe(up)">
                                      <p:cBhvr>
                                        <p:cTn id="13" dur="500"/>
                                        <p:tgtEl>
                                          <p:spTgt spid="250"/>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249"/>
                                        </p:tgtEl>
                                        <p:attrNameLst>
                                          <p:attrName>style.visibility</p:attrName>
                                        </p:attrNameLst>
                                      </p:cBhvr>
                                      <p:to>
                                        <p:strVal val="visible"/>
                                      </p:to>
                                    </p:set>
                                    <p:animEffect transition="in" filter="wipe(up)">
                                      <p:cBhvr>
                                        <p:cTn id="16" dur="500"/>
                                        <p:tgtEl>
                                          <p:spTgt spid="2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3"/>
                                        </p:tgtEl>
                                        <p:attrNameLst>
                                          <p:attrName>style.visibility</p:attrName>
                                        </p:attrNameLst>
                                      </p:cBhvr>
                                      <p:to>
                                        <p:strVal val="visible"/>
                                      </p:to>
                                    </p:set>
                                    <p:animEffect transition="in" filter="fade">
                                      <p:cBhvr>
                                        <p:cTn id="21" dur="500"/>
                                        <p:tgtEl>
                                          <p:spTgt spid="31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1"/>
                                        </p:tgtEl>
                                        <p:attrNameLst>
                                          <p:attrName>style.visibility</p:attrName>
                                        </p:attrNameLst>
                                      </p:cBhvr>
                                      <p:to>
                                        <p:strVal val="visible"/>
                                      </p:to>
                                    </p:set>
                                    <p:animEffect transition="in" filter="fade">
                                      <p:cBhvr>
                                        <p:cTn id="25" dur="500"/>
                                        <p:tgtEl>
                                          <p:spTgt spid="25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14"/>
                                        </p:tgtEl>
                                        <p:attrNameLst>
                                          <p:attrName>style.visibility</p:attrName>
                                        </p:attrNameLst>
                                      </p:cBhvr>
                                      <p:to>
                                        <p:strVal val="visible"/>
                                      </p:to>
                                    </p:set>
                                    <p:animEffect transition="in" filter="fade">
                                      <p:cBhvr>
                                        <p:cTn id="29" dur="500"/>
                                        <p:tgtEl>
                                          <p:spTgt spid="3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52"/>
                                        </p:tgtEl>
                                        <p:attrNameLst>
                                          <p:attrName>style.visibility</p:attrName>
                                        </p:attrNameLst>
                                      </p:cBhvr>
                                      <p:to>
                                        <p:strVal val="visible"/>
                                      </p:to>
                                    </p:set>
                                    <p:animEffect transition="in" filter="fade">
                                      <p:cBhvr>
                                        <p:cTn id="34" dur="500"/>
                                        <p:tgtEl>
                                          <p:spTgt spid="25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xit" presetSubtype="0" fill="hold" grpId="1" nodeType="withEffect">
                                  <p:stCondLst>
                                    <p:cond delay="500"/>
                                  </p:stCondLst>
                                  <p:childTnLst>
                                    <p:animEffect transition="out" filter="fade">
                                      <p:cBhvr>
                                        <p:cTn id="39" dur="500"/>
                                        <p:tgtEl>
                                          <p:spTgt spid="249"/>
                                        </p:tgtEl>
                                      </p:cBhvr>
                                    </p:animEffect>
                                    <p:set>
                                      <p:cBhvr>
                                        <p:cTn id="40" dur="1" fill="hold">
                                          <p:stCondLst>
                                            <p:cond delay="499"/>
                                          </p:stCondLst>
                                        </p:cTn>
                                        <p:tgtEl>
                                          <p:spTgt spid="24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54"/>
                                        </p:tgtEl>
                                        <p:attrNameLst>
                                          <p:attrName>style.visibility</p:attrName>
                                        </p:attrNameLst>
                                      </p:cBhvr>
                                      <p:to>
                                        <p:strVal val="visible"/>
                                      </p:to>
                                    </p:set>
                                    <p:animEffect transition="in" filter="wipe(left)">
                                      <p:cBhvr>
                                        <p:cTn id="45" dur="500"/>
                                        <p:tgtEl>
                                          <p:spTgt spid="254"/>
                                        </p:tgtEl>
                                      </p:cBhvr>
                                    </p:animEffect>
                                  </p:childTnLst>
                                </p:cTn>
                              </p:par>
                              <p:par>
                                <p:cTn id="46" presetID="22" presetClass="entr" presetSubtype="8" fill="hold" nodeType="withEffect">
                                  <p:stCondLst>
                                    <p:cond delay="0"/>
                                  </p:stCondLst>
                                  <p:childTnLst>
                                    <p:set>
                                      <p:cBhvr>
                                        <p:cTn id="47" dur="1" fill="hold">
                                          <p:stCondLst>
                                            <p:cond delay="0"/>
                                          </p:stCondLst>
                                        </p:cTn>
                                        <p:tgtEl>
                                          <p:spTgt spid="266"/>
                                        </p:tgtEl>
                                        <p:attrNameLst>
                                          <p:attrName>style.visibility</p:attrName>
                                        </p:attrNameLst>
                                      </p:cBhvr>
                                      <p:to>
                                        <p:strVal val="visible"/>
                                      </p:to>
                                    </p:set>
                                    <p:animEffect transition="in" filter="wipe(left)">
                                      <p:cBhvr>
                                        <p:cTn id="48" dur="500"/>
                                        <p:tgtEl>
                                          <p:spTgt spid="266"/>
                                        </p:tgtEl>
                                      </p:cBhvr>
                                    </p:animEffect>
                                  </p:childTnLst>
                                </p:cTn>
                              </p:par>
                              <p:par>
                                <p:cTn id="49" presetID="22" presetClass="entr" presetSubtype="8" fill="hold" nodeType="withEffect">
                                  <p:stCondLst>
                                    <p:cond delay="0"/>
                                  </p:stCondLst>
                                  <p:childTnLst>
                                    <p:set>
                                      <p:cBhvr>
                                        <p:cTn id="50" dur="1" fill="hold">
                                          <p:stCondLst>
                                            <p:cond delay="0"/>
                                          </p:stCondLst>
                                        </p:cTn>
                                        <p:tgtEl>
                                          <p:spTgt spid="278"/>
                                        </p:tgtEl>
                                        <p:attrNameLst>
                                          <p:attrName>style.visibility</p:attrName>
                                        </p:attrNameLst>
                                      </p:cBhvr>
                                      <p:to>
                                        <p:strVal val="visible"/>
                                      </p:to>
                                    </p:set>
                                    <p:animEffect transition="in" filter="wipe(left)">
                                      <p:cBhvr>
                                        <p:cTn id="51" dur="500"/>
                                        <p:tgtEl>
                                          <p:spTgt spid="278"/>
                                        </p:tgtEl>
                                      </p:cBhvr>
                                    </p:animEffect>
                                  </p:childTnLst>
                                </p:cTn>
                              </p:par>
                              <p:par>
                                <p:cTn id="52" presetID="22" presetClass="entr" presetSubtype="8"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animEffect transition="in" filter="wipe(left)">
                                      <p:cBhvr>
                                        <p:cTn id="54" dur="500"/>
                                        <p:tgtEl>
                                          <p:spTgt spid="290"/>
                                        </p:tgtEl>
                                      </p:cBhvr>
                                    </p:animEffect>
                                  </p:childTnLst>
                                </p:cTn>
                              </p:par>
                              <p:par>
                                <p:cTn id="55" presetID="22" presetClass="entr" presetSubtype="8" fill="hold" nodeType="with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302"/>
                                        </p:tgtEl>
                                        <p:attrNameLst>
                                          <p:attrName>style.visibility</p:attrName>
                                        </p:attrNameLst>
                                      </p:cBhvr>
                                      <p:to>
                                        <p:strVal val="visible"/>
                                      </p:to>
                                    </p:set>
                                    <p:animEffect transition="in" filter="fade">
                                      <p:cBhvr>
                                        <p:cTn id="60" dur="250"/>
                                        <p:tgtEl>
                                          <p:spTgt spid="302"/>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303"/>
                                        </p:tgtEl>
                                        <p:attrNameLst>
                                          <p:attrName>style.visibility</p:attrName>
                                        </p:attrNameLst>
                                      </p:cBhvr>
                                      <p:to>
                                        <p:strVal val="visible"/>
                                      </p:to>
                                    </p:set>
                                    <p:animEffect transition="in" filter="fade">
                                      <p:cBhvr>
                                        <p:cTn id="63" dur="250"/>
                                        <p:tgtEl>
                                          <p:spTgt spid="303"/>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304"/>
                                        </p:tgtEl>
                                        <p:attrNameLst>
                                          <p:attrName>style.visibility</p:attrName>
                                        </p:attrNameLst>
                                      </p:cBhvr>
                                      <p:to>
                                        <p:strVal val="visible"/>
                                      </p:to>
                                    </p:set>
                                    <p:animEffect transition="in" filter="fade">
                                      <p:cBhvr>
                                        <p:cTn id="66" dur="250"/>
                                        <p:tgtEl>
                                          <p:spTgt spid="304"/>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305"/>
                                        </p:tgtEl>
                                        <p:attrNameLst>
                                          <p:attrName>style.visibility</p:attrName>
                                        </p:attrNameLst>
                                      </p:cBhvr>
                                      <p:to>
                                        <p:strVal val="visible"/>
                                      </p:to>
                                    </p:set>
                                    <p:animEffect transition="in" filter="fade">
                                      <p:cBhvr>
                                        <p:cTn id="69" dur="250"/>
                                        <p:tgtEl>
                                          <p:spTgt spid="305"/>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327"/>
                                        </p:tgtEl>
                                        <p:attrNameLst>
                                          <p:attrName>style.visibility</p:attrName>
                                        </p:attrNameLst>
                                      </p:cBhvr>
                                      <p:to>
                                        <p:strVal val="visible"/>
                                      </p:to>
                                    </p:set>
                                    <p:animEffect transition="in" filter="fade">
                                      <p:cBhvr>
                                        <p:cTn id="72" dur="250"/>
                                        <p:tgtEl>
                                          <p:spTgt spid="327"/>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302"/>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303"/>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304"/>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305"/>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327"/>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308"/>
                                        </p:tgtEl>
                                        <p:attrNameLst>
                                          <p:attrName>style.visibility</p:attrName>
                                        </p:attrNameLst>
                                      </p:cBhvr>
                                      <p:to>
                                        <p:strVal val="visible"/>
                                      </p:to>
                                    </p:set>
                                    <p:anim calcmode="lin" valueType="num">
                                      <p:cBhvr additive="base">
                                        <p:cTn id="87" dur="500"/>
                                        <p:tgtEl>
                                          <p:spTgt spid="308"/>
                                        </p:tgtEl>
                                        <p:attrNameLst>
                                          <p:attrName>ppt_x</p:attrName>
                                        </p:attrNameLst>
                                      </p:cBhvr>
                                      <p:tavLst>
                                        <p:tav tm="0">
                                          <p:val>
                                            <p:strVal val="#ppt_x-#ppt_w*1.125000"/>
                                          </p:val>
                                        </p:tav>
                                        <p:tav tm="100000">
                                          <p:val>
                                            <p:strVal val="#ppt_x"/>
                                          </p:val>
                                        </p:tav>
                                      </p:tavLst>
                                    </p:anim>
                                    <p:animEffect transition="in" filter="wipe(right)">
                                      <p:cBhvr>
                                        <p:cTn id="88" dur="500"/>
                                        <p:tgtEl>
                                          <p:spTgt spid="308"/>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306"/>
                                        </p:tgtEl>
                                        <p:attrNameLst>
                                          <p:attrName>style.visibility</p:attrName>
                                        </p:attrNameLst>
                                      </p:cBhvr>
                                      <p:to>
                                        <p:strVal val="visible"/>
                                      </p:to>
                                    </p:set>
                                    <p:animEffect transition="in" filter="wipe(left)">
                                      <p:cBhvr>
                                        <p:cTn id="92" dur="500"/>
                                        <p:tgtEl>
                                          <p:spTgt spid="30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07"/>
                                        </p:tgtEl>
                                        <p:attrNameLst>
                                          <p:attrName>style.visibility</p:attrName>
                                        </p:attrNameLst>
                                      </p:cBhvr>
                                      <p:to>
                                        <p:strVal val="visible"/>
                                      </p:to>
                                    </p:set>
                                    <p:animEffect transition="in" filter="wipe(left)">
                                      <p:cBhvr>
                                        <p:cTn id="95"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P spid="249" grpId="0"/>
      <p:bldP spid="249" grpId="1"/>
      <p:bldP spid="250" grpId="0"/>
      <p:bldP spid="251" grpId="0" animBg="1"/>
      <p:bldP spid="252" grpId="0" animBg="1"/>
      <p:bldP spid="253" grpId="0"/>
      <p:bldP spid="302" grpId="0" animBg="1"/>
      <p:bldP spid="302" grpId="1" animBg="1"/>
      <p:bldP spid="303" grpId="0" animBg="1"/>
      <p:bldP spid="303" grpId="1" animBg="1"/>
      <p:bldP spid="304" grpId="0" animBg="1"/>
      <p:bldP spid="304" grpId="1" animBg="1"/>
      <p:bldP spid="305" grpId="0" animBg="1"/>
      <p:bldP spid="305" grpId="1" animBg="1"/>
      <p:bldP spid="306" grpId="0" animBg="1"/>
      <p:bldP spid="307" grpId="0"/>
      <p:bldP spid="308" grpId="0" animBg="1"/>
      <p:bldP spid="313" grpId="0" animBg="1"/>
      <p:bldP spid="314" grpId="0" animBg="1"/>
      <p:bldP spid="327" grpId="0" animBg="1"/>
      <p:bldP spid="32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err="1">
                <a:solidFill>
                  <a:prstClr val="black"/>
                </a:solidFill>
                <a:ea typeface="+mj-ea"/>
                <a:cs typeface="+mj-cs"/>
              </a:rPr>
              <a:t>Automated</a:t>
            </a:r>
            <a:r>
              <a:rPr lang="pl-PL" sz="4800" dirty="0">
                <a:solidFill>
                  <a:prstClr val="black"/>
                </a:solidFill>
                <a:ea typeface="+mj-ea"/>
                <a:cs typeface="+mj-cs"/>
              </a:rPr>
              <a:t> Machine Learning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5" name="Rectangle 12">
            <a:extLst>
              <a:ext uri="{FF2B5EF4-FFF2-40B4-BE49-F238E27FC236}">
                <a16:creationId xmlns:a16="http://schemas.microsoft.com/office/drawing/2014/main" id="{557A4603-6F9F-5746-4602-89B718E74850}"/>
              </a:ext>
            </a:extLst>
          </p:cNvPr>
          <p:cNvSpPr/>
          <p:nvPr/>
        </p:nvSpPr>
        <p:spPr bwMode="auto">
          <a:xfrm>
            <a:off x="5577486" y="2780161"/>
            <a:ext cx="1669635" cy="175067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mn-ea"/>
                <a:cs typeface="Segoe UI Semibold" panose="020B0702040204020203" pitchFamily="34" charset="0"/>
              </a:rPr>
              <a:t>Criterion</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mn-ea"/>
                <a:cs typeface="Segoe UI Semibold" panose="020B0702040204020203" pitchFamily="34" charset="0"/>
              </a:rPr>
              <a:t>Loss</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mn-ea"/>
                <a:cs typeface="Segoe UI Semibold" panose="020B0702040204020203" pitchFamily="34" charset="0"/>
              </a:rPr>
              <a:t>Min Samples Split</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mn-ea"/>
                <a:cs typeface="Segoe UI Semibold" panose="020B0702040204020203" pitchFamily="34" charset="0"/>
              </a:rPr>
              <a:t>Min Samples Leaf</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mn-ea"/>
                <a:cs typeface="Segoe UI Semibold" panose="020B0702040204020203" pitchFamily="34" charset="0"/>
              </a:rPr>
              <a:t>Others</a:t>
            </a:r>
          </a:p>
        </p:txBody>
      </p:sp>
      <p:sp>
        <p:nvSpPr>
          <p:cNvPr id="96" name="Rectangle 83">
            <a:extLst>
              <a:ext uri="{FF2B5EF4-FFF2-40B4-BE49-F238E27FC236}">
                <a16:creationId xmlns:a16="http://schemas.microsoft.com/office/drawing/2014/main" id="{8A4F0B91-BB36-E197-88A4-6694D699F31C}"/>
              </a:ext>
            </a:extLst>
          </p:cNvPr>
          <p:cNvSpPr/>
          <p:nvPr/>
        </p:nvSpPr>
        <p:spPr bwMode="auto">
          <a:xfrm>
            <a:off x="5577486" y="2780161"/>
            <a:ext cx="1669635" cy="175067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Neighbors</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Weights</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Metric</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P</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a:ea typeface="Segoe UI" pitchFamily="34" charset="0"/>
                <a:cs typeface="Segoe UI Semibold" panose="020B0702040204020203" pitchFamily="34" charset="0"/>
              </a:rPr>
              <a:t>Others</a:t>
            </a:r>
          </a:p>
        </p:txBody>
      </p:sp>
      <p:sp>
        <p:nvSpPr>
          <p:cNvPr id="97" name="Rectangle 32">
            <a:extLst>
              <a:ext uri="{FF2B5EF4-FFF2-40B4-BE49-F238E27FC236}">
                <a16:creationId xmlns:a16="http://schemas.microsoft.com/office/drawing/2014/main" id="{E3817093-8E9C-9A10-8DC5-95EA4B5F8663}"/>
              </a:ext>
            </a:extLst>
          </p:cNvPr>
          <p:cNvSpPr/>
          <p:nvPr/>
        </p:nvSpPr>
        <p:spPr bwMode="auto">
          <a:xfrm>
            <a:off x="3091622" y="1946671"/>
            <a:ext cx="2211906" cy="8402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a:solidFill>
                  <a:prstClr val="black"/>
                </a:solidFill>
                <a:latin typeface="Segoe UI Semibold" panose="020B0702040204020203" pitchFamily="34" charset="0"/>
                <a:ea typeface="+mn-ea"/>
                <a:cs typeface="Segoe UI Semibold" panose="020B0702040204020203" pitchFamily="34" charset="0"/>
              </a:rPr>
              <a:t>Which algorithm?</a:t>
            </a:r>
          </a:p>
        </p:txBody>
      </p:sp>
      <p:sp>
        <p:nvSpPr>
          <p:cNvPr id="98" name="Rectangle 41">
            <a:extLst>
              <a:ext uri="{FF2B5EF4-FFF2-40B4-BE49-F238E27FC236}">
                <a16:creationId xmlns:a16="http://schemas.microsoft.com/office/drawing/2014/main" id="{FEA998EC-44A0-B77C-DBEF-AB499944E962}"/>
              </a:ext>
            </a:extLst>
          </p:cNvPr>
          <p:cNvSpPr/>
          <p:nvPr/>
        </p:nvSpPr>
        <p:spPr bwMode="auto">
          <a:xfrm>
            <a:off x="5584350" y="1946671"/>
            <a:ext cx="3207617" cy="8402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Which </a:t>
            </a:r>
            <a:r>
              <a:rPr lang="pl-PL" sz="2700" kern="1200" dirty="0" err="1">
                <a:solidFill>
                  <a:prstClr val="black"/>
                </a:solidFill>
                <a:latin typeface="Segoe UI Semibold" panose="020B0702040204020203" pitchFamily="34" charset="0"/>
                <a:ea typeface="Segoe UI" pitchFamily="34" charset="0"/>
                <a:cs typeface="Segoe UI Semibold" panose="020B0702040204020203" pitchFamily="34" charset="0"/>
              </a:rPr>
              <a:t>hyper</a:t>
            </a: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parameters?</a:t>
            </a:r>
          </a:p>
        </p:txBody>
      </p:sp>
      <p:sp>
        <p:nvSpPr>
          <p:cNvPr id="99" name="Rectangle 28">
            <a:extLst>
              <a:ext uri="{FF2B5EF4-FFF2-40B4-BE49-F238E27FC236}">
                <a16:creationId xmlns:a16="http://schemas.microsoft.com/office/drawing/2014/main" id="{7C0B21BD-C0D5-6740-E7E8-04613531BDC4}"/>
              </a:ext>
            </a:extLst>
          </p:cNvPr>
          <p:cNvSpPr/>
          <p:nvPr/>
        </p:nvSpPr>
        <p:spPr bwMode="auto">
          <a:xfrm>
            <a:off x="742532" y="1946671"/>
            <a:ext cx="2068267" cy="8402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Which features?</a:t>
            </a:r>
          </a:p>
        </p:txBody>
      </p:sp>
      <p:sp>
        <p:nvSpPr>
          <p:cNvPr id="100" name="Rectangle 5">
            <a:extLst>
              <a:ext uri="{FF2B5EF4-FFF2-40B4-BE49-F238E27FC236}">
                <a16:creationId xmlns:a16="http://schemas.microsoft.com/office/drawing/2014/main" id="{472F060A-1545-6995-62A0-BED45584F393}"/>
              </a:ext>
            </a:extLst>
          </p:cNvPr>
          <p:cNvSpPr/>
          <p:nvPr/>
        </p:nvSpPr>
        <p:spPr bwMode="auto">
          <a:xfrm>
            <a:off x="735665" y="2780160"/>
            <a:ext cx="1775837" cy="21046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Mileage</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Condition</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Car brand</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Year of make</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Regulations</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a:t>
            </a:r>
          </a:p>
        </p:txBody>
      </p:sp>
      <p:sp>
        <p:nvSpPr>
          <p:cNvPr id="101" name="Rectangle 8">
            <a:extLst>
              <a:ext uri="{FF2B5EF4-FFF2-40B4-BE49-F238E27FC236}">
                <a16:creationId xmlns:a16="http://schemas.microsoft.com/office/drawing/2014/main" id="{D9F6CF99-AE21-4524-C88E-5D9E813AB7A1}"/>
              </a:ext>
            </a:extLst>
          </p:cNvPr>
          <p:cNvSpPr/>
          <p:nvPr/>
        </p:nvSpPr>
        <p:spPr bwMode="auto">
          <a:xfrm>
            <a:off x="3084759" y="2780160"/>
            <a:ext cx="2281555" cy="21046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Gradient Boosted  </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Nearest Neighbors </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SVM</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Bayesian Regression</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LGBM </a:t>
            </a:r>
          </a:p>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a:ea typeface="Segoe UI" pitchFamily="34" charset="0"/>
                <a:cs typeface="Segoe UI Semibold" panose="020B0702040204020203" pitchFamily="34" charset="0"/>
              </a:rPr>
              <a:t>…</a:t>
            </a:r>
          </a:p>
        </p:txBody>
      </p:sp>
      <p:sp>
        <p:nvSpPr>
          <p:cNvPr id="102" name="Rectangle 11">
            <a:extLst>
              <a:ext uri="{FF2B5EF4-FFF2-40B4-BE49-F238E27FC236}">
                <a16:creationId xmlns:a16="http://schemas.microsoft.com/office/drawing/2014/main" id="{99F215DD-DDDB-CBE7-0284-781E50570D8A}"/>
              </a:ext>
            </a:extLst>
          </p:cNvPr>
          <p:cNvSpPr/>
          <p:nvPr/>
        </p:nvSpPr>
        <p:spPr bwMode="auto">
          <a:xfrm>
            <a:off x="3084758" y="3156504"/>
            <a:ext cx="2084182" cy="33832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Nearest Neighbors</a:t>
            </a:r>
          </a:p>
        </p:txBody>
      </p:sp>
      <p:grpSp>
        <p:nvGrpSpPr>
          <p:cNvPr id="103" name="Group 13">
            <a:extLst>
              <a:ext uri="{FF2B5EF4-FFF2-40B4-BE49-F238E27FC236}">
                <a16:creationId xmlns:a16="http://schemas.microsoft.com/office/drawing/2014/main" id="{34FE5792-3138-AAA2-F8AB-1C661E277F52}"/>
              </a:ext>
            </a:extLst>
          </p:cNvPr>
          <p:cNvGrpSpPr/>
          <p:nvPr/>
        </p:nvGrpSpPr>
        <p:grpSpPr>
          <a:xfrm>
            <a:off x="7295041" y="2917635"/>
            <a:ext cx="1450592" cy="147001"/>
            <a:chOff x="8120217" y="3558128"/>
            <a:chExt cx="1940664" cy="147003"/>
          </a:xfrm>
        </p:grpSpPr>
        <p:cxnSp>
          <p:nvCxnSpPr>
            <p:cNvPr id="104" name="Straight Connector 14">
              <a:extLst>
                <a:ext uri="{FF2B5EF4-FFF2-40B4-BE49-F238E27FC236}">
                  <a16:creationId xmlns:a16="http://schemas.microsoft.com/office/drawing/2014/main" id="{0F1885EF-7EBE-C8CF-E8A8-6F1DCCA363DD}"/>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05" name="Straight Connector 15">
              <a:extLst>
                <a:ext uri="{FF2B5EF4-FFF2-40B4-BE49-F238E27FC236}">
                  <a16:creationId xmlns:a16="http://schemas.microsoft.com/office/drawing/2014/main" id="{1C2BEE2C-7BF2-C985-390C-48B352BF6666}"/>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06" name="Group 16">
              <a:extLst>
                <a:ext uri="{FF2B5EF4-FFF2-40B4-BE49-F238E27FC236}">
                  <a16:creationId xmlns:a16="http://schemas.microsoft.com/office/drawing/2014/main" id="{A477AF28-3C60-3CA7-DCE2-2705CFC4FD11}"/>
                </a:ext>
              </a:extLst>
            </p:cNvPr>
            <p:cNvGrpSpPr/>
            <p:nvPr/>
          </p:nvGrpSpPr>
          <p:grpSpPr>
            <a:xfrm>
              <a:off x="8335846" y="3593256"/>
              <a:ext cx="1509402" cy="111875"/>
              <a:chOff x="8335846" y="3498555"/>
              <a:chExt cx="1509402" cy="206573"/>
            </a:xfrm>
          </p:grpSpPr>
          <p:cxnSp>
            <p:nvCxnSpPr>
              <p:cNvPr id="107" name="Straight Connector 17">
                <a:extLst>
                  <a:ext uri="{FF2B5EF4-FFF2-40B4-BE49-F238E27FC236}">
                    <a16:creationId xmlns:a16="http://schemas.microsoft.com/office/drawing/2014/main" id="{A3A3F784-E39D-24BB-4917-A745888AD839}"/>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08" name="Straight Connector 18">
                <a:extLst>
                  <a:ext uri="{FF2B5EF4-FFF2-40B4-BE49-F238E27FC236}">
                    <a16:creationId xmlns:a16="http://schemas.microsoft.com/office/drawing/2014/main" id="{544FBA23-09F3-E1FF-CA79-BDA43E8ADCC7}"/>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09" name="Straight Connector 19">
                <a:extLst>
                  <a:ext uri="{FF2B5EF4-FFF2-40B4-BE49-F238E27FC236}">
                    <a16:creationId xmlns:a16="http://schemas.microsoft.com/office/drawing/2014/main" id="{BAF7AADC-6D0B-2487-6688-A2A926E26CB9}"/>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0" name="Straight Connector 20">
                <a:extLst>
                  <a:ext uri="{FF2B5EF4-FFF2-40B4-BE49-F238E27FC236}">
                    <a16:creationId xmlns:a16="http://schemas.microsoft.com/office/drawing/2014/main" id="{319B6F22-1072-BB2C-62BB-E5F719673D9D}"/>
                  </a:ext>
                </a:extLst>
              </p:cNvPr>
              <p:cNvCxnSpPr>
                <a:cxnSpLocks/>
              </p:cNvCxnSpPr>
              <p:nvPr/>
            </p:nvCxnSpPr>
            <p:spPr>
              <a:xfrm flipV="1">
                <a:off x="8982733" y="3498555"/>
                <a:ext cx="0" cy="206573"/>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1" name="Straight Connector 21">
                <a:extLst>
                  <a:ext uri="{FF2B5EF4-FFF2-40B4-BE49-F238E27FC236}">
                    <a16:creationId xmlns:a16="http://schemas.microsoft.com/office/drawing/2014/main" id="{C85A2784-8285-598C-37A3-ECD4441BEA1C}"/>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2" name="Straight Connector 22">
                <a:extLst>
                  <a:ext uri="{FF2B5EF4-FFF2-40B4-BE49-F238E27FC236}">
                    <a16:creationId xmlns:a16="http://schemas.microsoft.com/office/drawing/2014/main" id="{CDE350D8-E8D1-11B4-0494-677542784CD8}"/>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3" name="Straight Connector 23">
                <a:extLst>
                  <a:ext uri="{FF2B5EF4-FFF2-40B4-BE49-F238E27FC236}">
                    <a16:creationId xmlns:a16="http://schemas.microsoft.com/office/drawing/2014/main" id="{F7FE1963-BDEF-4502-AB9A-58BF3F1FF3FA}"/>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4" name="Straight Connector 24">
                <a:extLst>
                  <a:ext uri="{FF2B5EF4-FFF2-40B4-BE49-F238E27FC236}">
                    <a16:creationId xmlns:a16="http://schemas.microsoft.com/office/drawing/2014/main" id="{918FD09F-1D00-BABE-4F79-71C508B4A0FC}"/>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15" name="Group 25">
            <a:extLst>
              <a:ext uri="{FF2B5EF4-FFF2-40B4-BE49-F238E27FC236}">
                <a16:creationId xmlns:a16="http://schemas.microsoft.com/office/drawing/2014/main" id="{C7DEB99D-1AE2-FC98-B008-0035197C4448}"/>
              </a:ext>
            </a:extLst>
          </p:cNvPr>
          <p:cNvGrpSpPr/>
          <p:nvPr/>
        </p:nvGrpSpPr>
        <p:grpSpPr>
          <a:xfrm>
            <a:off x="7295041" y="3257226"/>
            <a:ext cx="1450592" cy="146996"/>
            <a:chOff x="8120217" y="3558128"/>
            <a:chExt cx="1940664" cy="146999"/>
          </a:xfrm>
        </p:grpSpPr>
        <p:cxnSp>
          <p:nvCxnSpPr>
            <p:cNvPr id="116" name="Straight Connector 26">
              <a:extLst>
                <a:ext uri="{FF2B5EF4-FFF2-40B4-BE49-F238E27FC236}">
                  <a16:creationId xmlns:a16="http://schemas.microsoft.com/office/drawing/2014/main" id="{D17A1B6D-EC47-6920-A1F0-3E78EFAC94CA}"/>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7" name="Straight Connector 27">
              <a:extLst>
                <a:ext uri="{FF2B5EF4-FFF2-40B4-BE49-F238E27FC236}">
                  <a16:creationId xmlns:a16="http://schemas.microsoft.com/office/drawing/2014/main" id="{EA592486-C6E5-788E-C766-71E91BB56FF5}"/>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18" name="Group 29">
              <a:extLst>
                <a:ext uri="{FF2B5EF4-FFF2-40B4-BE49-F238E27FC236}">
                  <a16:creationId xmlns:a16="http://schemas.microsoft.com/office/drawing/2014/main" id="{D75611C6-503D-148E-6181-605E7281A74C}"/>
                </a:ext>
              </a:extLst>
            </p:cNvPr>
            <p:cNvGrpSpPr/>
            <p:nvPr/>
          </p:nvGrpSpPr>
          <p:grpSpPr>
            <a:xfrm>
              <a:off x="8335846" y="3592140"/>
              <a:ext cx="1509402" cy="112986"/>
              <a:chOff x="8335846" y="3496504"/>
              <a:chExt cx="1509402" cy="208625"/>
            </a:xfrm>
          </p:grpSpPr>
          <p:cxnSp>
            <p:nvCxnSpPr>
              <p:cNvPr id="119" name="Straight Connector 30">
                <a:extLst>
                  <a:ext uri="{FF2B5EF4-FFF2-40B4-BE49-F238E27FC236}">
                    <a16:creationId xmlns:a16="http://schemas.microsoft.com/office/drawing/2014/main" id="{F29FA8D9-B523-6586-B070-4B0F44365856}"/>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0" name="Straight Connector 31">
                <a:extLst>
                  <a:ext uri="{FF2B5EF4-FFF2-40B4-BE49-F238E27FC236}">
                    <a16:creationId xmlns:a16="http://schemas.microsoft.com/office/drawing/2014/main" id="{A717C333-9828-DD91-D151-27F57678E811}"/>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1" name="Straight Connector 33">
                <a:extLst>
                  <a:ext uri="{FF2B5EF4-FFF2-40B4-BE49-F238E27FC236}">
                    <a16:creationId xmlns:a16="http://schemas.microsoft.com/office/drawing/2014/main" id="{D0125633-9340-CE07-80FC-1ED811EA374E}"/>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2" name="Straight Connector 34">
                <a:extLst>
                  <a:ext uri="{FF2B5EF4-FFF2-40B4-BE49-F238E27FC236}">
                    <a16:creationId xmlns:a16="http://schemas.microsoft.com/office/drawing/2014/main" id="{32980C7F-DC3B-221D-E36F-9510BAA426B9}"/>
                  </a:ext>
                </a:extLst>
              </p:cNvPr>
              <p:cNvCxnSpPr>
                <a:cxnSpLocks/>
              </p:cNvCxnSpPr>
              <p:nvPr/>
            </p:nvCxnSpPr>
            <p:spPr>
              <a:xfrm flipV="1">
                <a:off x="8982733" y="3496504"/>
                <a:ext cx="0" cy="208625"/>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3" name="Straight Connector 35">
                <a:extLst>
                  <a:ext uri="{FF2B5EF4-FFF2-40B4-BE49-F238E27FC236}">
                    <a16:creationId xmlns:a16="http://schemas.microsoft.com/office/drawing/2014/main" id="{A71956B7-F998-7628-BB05-3494124E9161}"/>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4" name="Straight Connector 36">
                <a:extLst>
                  <a:ext uri="{FF2B5EF4-FFF2-40B4-BE49-F238E27FC236}">
                    <a16:creationId xmlns:a16="http://schemas.microsoft.com/office/drawing/2014/main" id="{EEFF4A0C-B5FE-129A-CA11-E1ADF0F4F045}"/>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5" name="Straight Connector 37">
                <a:extLst>
                  <a:ext uri="{FF2B5EF4-FFF2-40B4-BE49-F238E27FC236}">
                    <a16:creationId xmlns:a16="http://schemas.microsoft.com/office/drawing/2014/main" id="{E54AD76E-0D30-5020-695B-5B7103BCC5AF}"/>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6" name="Straight Connector 38">
                <a:extLst>
                  <a:ext uri="{FF2B5EF4-FFF2-40B4-BE49-F238E27FC236}">
                    <a16:creationId xmlns:a16="http://schemas.microsoft.com/office/drawing/2014/main" id="{E3AED044-5B8E-77CE-0AEE-1AD1AA4FAFEC}"/>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27" name="Group 39">
            <a:extLst>
              <a:ext uri="{FF2B5EF4-FFF2-40B4-BE49-F238E27FC236}">
                <a16:creationId xmlns:a16="http://schemas.microsoft.com/office/drawing/2014/main" id="{D7E8FC2D-E515-5096-27A1-59E45250E413}"/>
              </a:ext>
            </a:extLst>
          </p:cNvPr>
          <p:cNvGrpSpPr/>
          <p:nvPr/>
        </p:nvGrpSpPr>
        <p:grpSpPr>
          <a:xfrm>
            <a:off x="7295041" y="3596817"/>
            <a:ext cx="1450592" cy="146997"/>
            <a:chOff x="8120217" y="3558128"/>
            <a:chExt cx="1940664" cy="147000"/>
          </a:xfrm>
        </p:grpSpPr>
        <p:cxnSp>
          <p:nvCxnSpPr>
            <p:cNvPr id="128" name="Straight Connector 40">
              <a:extLst>
                <a:ext uri="{FF2B5EF4-FFF2-40B4-BE49-F238E27FC236}">
                  <a16:creationId xmlns:a16="http://schemas.microsoft.com/office/drawing/2014/main" id="{8DF1A624-11A2-D306-0F2A-7027CAD1CB22}"/>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9" name="Straight Connector 42">
              <a:extLst>
                <a:ext uri="{FF2B5EF4-FFF2-40B4-BE49-F238E27FC236}">
                  <a16:creationId xmlns:a16="http://schemas.microsoft.com/office/drawing/2014/main" id="{0D445020-A021-E754-15EA-E27C8F8534A9}"/>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30" name="Group 43">
              <a:extLst>
                <a:ext uri="{FF2B5EF4-FFF2-40B4-BE49-F238E27FC236}">
                  <a16:creationId xmlns:a16="http://schemas.microsoft.com/office/drawing/2014/main" id="{37DE3BC2-8F35-12C9-1B2F-5E7A178E0574}"/>
                </a:ext>
              </a:extLst>
            </p:cNvPr>
            <p:cNvGrpSpPr/>
            <p:nvPr/>
          </p:nvGrpSpPr>
          <p:grpSpPr>
            <a:xfrm>
              <a:off x="8335846" y="3593752"/>
              <a:ext cx="1509402" cy="111376"/>
              <a:chOff x="8335846" y="3499477"/>
              <a:chExt cx="1509402" cy="205652"/>
            </a:xfrm>
          </p:grpSpPr>
          <p:cxnSp>
            <p:nvCxnSpPr>
              <p:cNvPr id="131" name="Straight Connector 44">
                <a:extLst>
                  <a:ext uri="{FF2B5EF4-FFF2-40B4-BE49-F238E27FC236}">
                    <a16:creationId xmlns:a16="http://schemas.microsoft.com/office/drawing/2014/main" id="{CFDA7B83-D403-3796-48F0-3A50E8096B8F}"/>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2" name="Straight Connector 45">
                <a:extLst>
                  <a:ext uri="{FF2B5EF4-FFF2-40B4-BE49-F238E27FC236}">
                    <a16:creationId xmlns:a16="http://schemas.microsoft.com/office/drawing/2014/main" id="{2D917468-7D1A-C897-771A-5D5B6DD1B244}"/>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3" name="Straight Connector 46">
                <a:extLst>
                  <a:ext uri="{FF2B5EF4-FFF2-40B4-BE49-F238E27FC236}">
                    <a16:creationId xmlns:a16="http://schemas.microsoft.com/office/drawing/2014/main" id="{959367AA-74A0-D584-7B4C-851A9DD0E277}"/>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4" name="Straight Connector 47">
                <a:extLst>
                  <a:ext uri="{FF2B5EF4-FFF2-40B4-BE49-F238E27FC236}">
                    <a16:creationId xmlns:a16="http://schemas.microsoft.com/office/drawing/2014/main" id="{95754107-18B3-B2EA-A0FE-441BB44162A7}"/>
                  </a:ext>
                </a:extLst>
              </p:cNvPr>
              <p:cNvCxnSpPr>
                <a:cxnSpLocks/>
              </p:cNvCxnSpPr>
              <p:nvPr/>
            </p:nvCxnSpPr>
            <p:spPr>
              <a:xfrm flipV="1">
                <a:off x="8982733" y="3499477"/>
                <a:ext cx="0" cy="205652"/>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5" name="Straight Connector 48">
                <a:extLst>
                  <a:ext uri="{FF2B5EF4-FFF2-40B4-BE49-F238E27FC236}">
                    <a16:creationId xmlns:a16="http://schemas.microsoft.com/office/drawing/2014/main" id="{A855C27C-E83E-FE4D-8956-3D7FB05F1859}"/>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6" name="Straight Connector 49">
                <a:extLst>
                  <a:ext uri="{FF2B5EF4-FFF2-40B4-BE49-F238E27FC236}">
                    <a16:creationId xmlns:a16="http://schemas.microsoft.com/office/drawing/2014/main" id="{8E209682-2502-E608-919C-3BFEB7726872}"/>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7" name="Straight Connector 50">
                <a:extLst>
                  <a:ext uri="{FF2B5EF4-FFF2-40B4-BE49-F238E27FC236}">
                    <a16:creationId xmlns:a16="http://schemas.microsoft.com/office/drawing/2014/main" id="{A82EF029-023B-25C7-72C4-B9E7A1B72EF3}"/>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8" name="Straight Connector 51">
                <a:extLst>
                  <a:ext uri="{FF2B5EF4-FFF2-40B4-BE49-F238E27FC236}">
                    <a16:creationId xmlns:a16="http://schemas.microsoft.com/office/drawing/2014/main" id="{739DA877-F360-518B-5DD5-F4A7EF94DF5C}"/>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39" name="Group 52">
            <a:extLst>
              <a:ext uri="{FF2B5EF4-FFF2-40B4-BE49-F238E27FC236}">
                <a16:creationId xmlns:a16="http://schemas.microsoft.com/office/drawing/2014/main" id="{0CCBC4D7-886F-8CCA-FA37-8E5C50DEDB47}"/>
              </a:ext>
            </a:extLst>
          </p:cNvPr>
          <p:cNvGrpSpPr/>
          <p:nvPr/>
        </p:nvGrpSpPr>
        <p:grpSpPr>
          <a:xfrm>
            <a:off x="7295041" y="3936406"/>
            <a:ext cx="1450592" cy="146999"/>
            <a:chOff x="8120217" y="3558128"/>
            <a:chExt cx="1940664" cy="147002"/>
          </a:xfrm>
        </p:grpSpPr>
        <p:cxnSp>
          <p:nvCxnSpPr>
            <p:cNvPr id="140" name="Straight Connector 53">
              <a:extLst>
                <a:ext uri="{FF2B5EF4-FFF2-40B4-BE49-F238E27FC236}">
                  <a16:creationId xmlns:a16="http://schemas.microsoft.com/office/drawing/2014/main" id="{01D96D94-D926-580D-93CA-929FE803126D}"/>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1" name="Straight Connector 54">
              <a:extLst>
                <a:ext uri="{FF2B5EF4-FFF2-40B4-BE49-F238E27FC236}">
                  <a16:creationId xmlns:a16="http://schemas.microsoft.com/office/drawing/2014/main" id="{4B046847-2F04-6CCB-2173-99E6C1CD78B8}"/>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42" name="Group 55">
              <a:extLst>
                <a:ext uri="{FF2B5EF4-FFF2-40B4-BE49-F238E27FC236}">
                  <a16:creationId xmlns:a16="http://schemas.microsoft.com/office/drawing/2014/main" id="{C001123A-DAA5-2F5F-EF68-025115DBFCCA}"/>
                </a:ext>
              </a:extLst>
            </p:cNvPr>
            <p:cNvGrpSpPr/>
            <p:nvPr/>
          </p:nvGrpSpPr>
          <p:grpSpPr>
            <a:xfrm>
              <a:off x="8335846" y="3595364"/>
              <a:ext cx="1509402" cy="109766"/>
              <a:chOff x="8335846" y="3502450"/>
              <a:chExt cx="1509402" cy="202679"/>
            </a:xfrm>
          </p:grpSpPr>
          <p:cxnSp>
            <p:nvCxnSpPr>
              <p:cNvPr id="143" name="Straight Connector 56">
                <a:extLst>
                  <a:ext uri="{FF2B5EF4-FFF2-40B4-BE49-F238E27FC236}">
                    <a16:creationId xmlns:a16="http://schemas.microsoft.com/office/drawing/2014/main" id="{367C3FBA-A30F-4F1D-209D-B8BF31682E4D}"/>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4" name="Straight Connector 57">
                <a:extLst>
                  <a:ext uri="{FF2B5EF4-FFF2-40B4-BE49-F238E27FC236}">
                    <a16:creationId xmlns:a16="http://schemas.microsoft.com/office/drawing/2014/main" id="{A50D347E-7765-B9D2-2CA2-F3359D430886}"/>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5" name="Straight Connector 58">
                <a:extLst>
                  <a:ext uri="{FF2B5EF4-FFF2-40B4-BE49-F238E27FC236}">
                    <a16:creationId xmlns:a16="http://schemas.microsoft.com/office/drawing/2014/main" id="{03FE6533-F2C1-8AE2-A1A3-3899FECF6B29}"/>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6" name="Straight Connector 59">
                <a:extLst>
                  <a:ext uri="{FF2B5EF4-FFF2-40B4-BE49-F238E27FC236}">
                    <a16:creationId xmlns:a16="http://schemas.microsoft.com/office/drawing/2014/main" id="{A542E604-DB05-FAAB-D003-4B4C22AB21D3}"/>
                  </a:ext>
                </a:extLst>
              </p:cNvPr>
              <p:cNvCxnSpPr>
                <a:cxnSpLocks/>
              </p:cNvCxnSpPr>
              <p:nvPr/>
            </p:nvCxnSpPr>
            <p:spPr>
              <a:xfrm flipV="1">
                <a:off x="8982733" y="3502450"/>
                <a:ext cx="0" cy="20267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7" name="Straight Connector 60">
                <a:extLst>
                  <a:ext uri="{FF2B5EF4-FFF2-40B4-BE49-F238E27FC236}">
                    <a16:creationId xmlns:a16="http://schemas.microsoft.com/office/drawing/2014/main" id="{00DD237E-8473-D03B-ADF9-60CF2BD8E794}"/>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8" name="Straight Connector 61">
                <a:extLst>
                  <a:ext uri="{FF2B5EF4-FFF2-40B4-BE49-F238E27FC236}">
                    <a16:creationId xmlns:a16="http://schemas.microsoft.com/office/drawing/2014/main" id="{112DE59A-13CE-4FE3-6083-FC4823D2F84F}"/>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9" name="Straight Connector 62">
                <a:extLst>
                  <a:ext uri="{FF2B5EF4-FFF2-40B4-BE49-F238E27FC236}">
                    <a16:creationId xmlns:a16="http://schemas.microsoft.com/office/drawing/2014/main" id="{AEFAB32B-B051-978A-3EBA-6D9B4F015D87}"/>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0" name="Straight Connector 64">
                <a:extLst>
                  <a:ext uri="{FF2B5EF4-FFF2-40B4-BE49-F238E27FC236}">
                    <a16:creationId xmlns:a16="http://schemas.microsoft.com/office/drawing/2014/main" id="{ED23CDA3-5103-CABB-32B2-2E7A0D2CC119}"/>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sp>
        <p:nvSpPr>
          <p:cNvPr id="151" name="Isosceles Triangle 65">
            <a:extLst>
              <a:ext uri="{FF2B5EF4-FFF2-40B4-BE49-F238E27FC236}">
                <a16:creationId xmlns:a16="http://schemas.microsoft.com/office/drawing/2014/main" id="{82231B91-D288-DA24-0D79-964BD7232294}"/>
              </a:ext>
            </a:extLst>
          </p:cNvPr>
          <p:cNvSpPr/>
          <p:nvPr/>
        </p:nvSpPr>
        <p:spPr bwMode="auto">
          <a:xfrm>
            <a:off x="8354696" y="2973196"/>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52" name="Isosceles Triangle 66">
            <a:extLst>
              <a:ext uri="{FF2B5EF4-FFF2-40B4-BE49-F238E27FC236}">
                <a16:creationId xmlns:a16="http://schemas.microsoft.com/office/drawing/2014/main" id="{D3D250EC-A4F7-8D09-411F-21F946D39DE6}"/>
              </a:ext>
            </a:extLst>
          </p:cNvPr>
          <p:cNvSpPr/>
          <p:nvPr/>
        </p:nvSpPr>
        <p:spPr bwMode="auto">
          <a:xfrm>
            <a:off x="7712886" y="3312786"/>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53" name="Isosceles Triangle 67">
            <a:extLst>
              <a:ext uri="{FF2B5EF4-FFF2-40B4-BE49-F238E27FC236}">
                <a16:creationId xmlns:a16="http://schemas.microsoft.com/office/drawing/2014/main" id="{E0737A46-F669-1269-7833-C83D72D6C6EB}"/>
              </a:ext>
            </a:extLst>
          </p:cNvPr>
          <p:cNvSpPr/>
          <p:nvPr/>
        </p:nvSpPr>
        <p:spPr bwMode="auto">
          <a:xfrm>
            <a:off x="7863764" y="3652376"/>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54" name="Isosceles Triangle 68">
            <a:extLst>
              <a:ext uri="{FF2B5EF4-FFF2-40B4-BE49-F238E27FC236}">
                <a16:creationId xmlns:a16="http://schemas.microsoft.com/office/drawing/2014/main" id="{D2E64E62-4FE7-1F28-AA83-C1FE14F86262}"/>
              </a:ext>
            </a:extLst>
          </p:cNvPr>
          <p:cNvSpPr/>
          <p:nvPr/>
        </p:nvSpPr>
        <p:spPr bwMode="auto">
          <a:xfrm>
            <a:off x="7542604" y="3991966"/>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55" name="Rectangle 72">
            <a:extLst>
              <a:ext uri="{FF2B5EF4-FFF2-40B4-BE49-F238E27FC236}">
                <a16:creationId xmlns:a16="http://schemas.microsoft.com/office/drawing/2014/main" id="{4B03B2C3-93C3-B261-7717-52A5066BFE5D}"/>
              </a:ext>
            </a:extLst>
          </p:cNvPr>
          <p:cNvSpPr/>
          <p:nvPr/>
        </p:nvSpPr>
        <p:spPr bwMode="auto">
          <a:xfrm>
            <a:off x="9571636" y="3743445"/>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solidFill>
                <a:effectLst/>
                <a:uLnTx/>
                <a:uFillTx/>
                <a:latin typeface="Segoe UI Semibold"/>
                <a:ea typeface="Segoe UI" pitchFamily="34" charset="0"/>
                <a:cs typeface="Segoe UI" pitchFamily="34" charset="0"/>
              </a:rPr>
              <a:t>50%</a:t>
            </a:r>
          </a:p>
        </p:txBody>
      </p:sp>
      <p:sp>
        <p:nvSpPr>
          <p:cNvPr id="156" name="TextBox 73">
            <a:extLst>
              <a:ext uri="{FF2B5EF4-FFF2-40B4-BE49-F238E27FC236}">
                <a16:creationId xmlns:a16="http://schemas.microsoft.com/office/drawing/2014/main" id="{CC723481-E102-00AD-DE90-8FFDAEDC44DE}"/>
              </a:ext>
            </a:extLst>
          </p:cNvPr>
          <p:cNvSpPr txBox="1"/>
          <p:nvPr/>
        </p:nvSpPr>
        <p:spPr>
          <a:xfrm>
            <a:off x="9615964" y="4225254"/>
            <a:ext cx="564574" cy="237755"/>
          </a:xfrm>
          <a:prstGeom prst="rect">
            <a:avLst/>
          </a:prstGeom>
          <a:noFill/>
        </p:spPr>
        <p:txBody>
          <a:bodyPr wrap="none" lIns="91438" tIns="45719" rIns="91438" bIns="45719" rtlCol="0">
            <a:spAutoFit/>
          </a:bodyPr>
          <a:lstStyle/>
          <a:p>
            <a:pPr algn="ctr" defTabSz="914435">
              <a:lnSpc>
                <a:spcPct val="90000"/>
              </a:lnSpc>
              <a:spcAft>
                <a:spcPts val="600"/>
              </a:spcAft>
              <a:buClrTx/>
              <a:buFontTx/>
              <a:buNone/>
              <a:defRPr/>
            </a:pPr>
            <a:r>
              <a:rPr lang="en-US" sz="1050" kern="1200">
                <a:solidFill>
                  <a:srgbClr val="E7E6E6"/>
                </a:solidFill>
                <a:latin typeface="Segoe UI"/>
                <a:ea typeface="+mn-ea"/>
                <a:cs typeface="+mn-cs"/>
              </a:rPr>
              <a:t>Model</a:t>
            </a:r>
          </a:p>
        </p:txBody>
      </p:sp>
      <p:sp>
        <p:nvSpPr>
          <p:cNvPr id="157" name="Diamond 3">
            <a:extLst>
              <a:ext uri="{FF2B5EF4-FFF2-40B4-BE49-F238E27FC236}">
                <a16:creationId xmlns:a16="http://schemas.microsoft.com/office/drawing/2014/main" id="{51187EC0-70AA-2347-9D14-B689021AFF85}"/>
              </a:ext>
            </a:extLst>
          </p:cNvPr>
          <p:cNvSpPr/>
          <p:nvPr/>
        </p:nvSpPr>
        <p:spPr bwMode="auto">
          <a:xfrm>
            <a:off x="8982476" y="2767660"/>
            <a:ext cx="323914" cy="2410553"/>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noFill/>
          <a:ln w="12700" cap="flat" cmpd="sng" algn="ctr">
            <a:solidFill>
              <a:srgbClr val="1E1D3B"/>
            </a:solidFill>
            <a:prstDash val="solid"/>
            <a:miter lim="800000"/>
            <a:headEnd type="none"/>
            <a:tailEnd type="none"/>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grpSp>
        <p:nvGrpSpPr>
          <p:cNvPr id="158" name="Group 76">
            <a:extLst>
              <a:ext uri="{FF2B5EF4-FFF2-40B4-BE49-F238E27FC236}">
                <a16:creationId xmlns:a16="http://schemas.microsoft.com/office/drawing/2014/main" id="{C0B7C6D0-B5C2-93C8-23AF-965EC5C5522C}"/>
              </a:ext>
            </a:extLst>
          </p:cNvPr>
          <p:cNvGrpSpPr/>
          <p:nvPr/>
        </p:nvGrpSpPr>
        <p:grpSpPr>
          <a:xfrm>
            <a:off x="596442" y="5413403"/>
            <a:ext cx="8660935" cy="663519"/>
            <a:chOff x="837632" y="5844616"/>
            <a:chExt cx="9792001" cy="663528"/>
          </a:xfrm>
        </p:grpSpPr>
        <p:cxnSp>
          <p:nvCxnSpPr>
            <p:cNvPr id="159" name="Connector: Elbow 77">
              <a:extLst>
                <a:ext uri="{FF2B5EF4-FFF2-40B4-BE49-F238E27FC236}">
                  <a16:creationId xmlns:a16="http://schemas.microsoft.com/office/drawing/2014/main" id="{DCBA5E32-4140-6334-2393-FD71347F900A}"/>
                </a:ext>
              </a:extLst>
            </p:cNvPr>
            <p:cNvCxnSpPr>
              <a:cxnSpLocks/>
            </p:cNvCxnSpPr>
            <p:nvPr/>
          </p:nvCxnSpPr>
          <p:spPr>
            <a:xfrm rot="5400000">
              <a:off x="5727283" y="954965"/>
              <a:ext cx="12700" cy="9792001"/>
            </a:xfrm>
            <a:prstGeom prst="bentConnector3">
              <a:avLst>
                <a:gd name="adj1" fmla="val 2170835"/>
              </a:avLst>
            </a:prstGeom>
            <a:noFill/>
            <a:ln w="12700" cap="flat" cmpd="sng" algn="ctr">
              <a:solidFill>
                <a:srgbClr val="1E1D3B"/>
              </a:solidFill>
              <a:prstDash val="dash"/>
              <a:miter lim="800000"/>
              <a:headEnd type="none"/>
              <a:tailEnd type="triangle"/>
            </a:ln>
            <a:effectLst/>
          </p:spPr>
        </p:cxnSp>
        <p:sp>
          <p:nvSpPr>
            <p:cNvPr id="160" name="Rectangle 78">
              <a:extLst>
                <a:ext uri="{FF2B5EF4-FFF2-40B4-BE49-F238E27FC236}">
                  <a16:creationId xmlns:a16="http://schemas.microsoft.com/office/drawing/2014/main" id="{9E935700-A36D-4BC7-0FF2-B1D8A035AE07}"/>
                </a:ext>
              </a:extLst>
            </p:cNvPr>
            <p:cNvSpPr/>
            <p:nvPr/>
          </p:nvSpPr>
          <p:spPr bwMode="auto">
            <a:xfrm>
              <a:off x="5160653" y="6221910"/>
              <a:ext cx="1145960" cy="286234"/>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161" name="Rectangle 79">
            <a:extLst>
              <a:ext uri="{FF2B5EF4-FFF2-40B4-BE49-F238E27FC236}">
                <a16:creationId xmlns:a16="http://schemas.microsoft.com/office/drawing/2014/main" id="{951CB20D-6202-4D6F-39FA-041786AF3180}"/>
              </a:ext>
            </a:extLst>
          </p:cNvPr>
          <p:cNvSpPr/>
          <p:nvPr/>
        </p:nvSpPr>
        <p:spPr bwMode="auto">
          <a:xfrm>
            <a:off x="9571636" y="3751863"/>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7E6E6"/>
                </a:solidFill>
                <a:effectLst/>
                <a:uLnTx/>
                <a:uFillTx/>
                <a:latin typeface="Segoe UI Semibold"/>
                <a:ea typeface="Segoe UI" pitchFamily="34" charset="0"/>
                <a:cs typeface="Segoe UI" pitchFamily="34" charset="0"/>
              </a:rPr>
              <a:t>30%</a:t>
            </a:r>
          </a:p>
        </p:txBody>
      </p:sp>
      <p:sp>
        <p:nvSpPr>
          <p:cNvPr id="162" name="Rectangle 82">
            <a:extLst>
              <a:ext uri="{FF2B5EF4-FFF2-40B4-BE49-F238E27FC236}">
                <a16:creationId xmlns:a16="http://schemas.microsoft.com/office/drawing/2014/main" id="{C8BF3A7E-36A2-FFF5-E9F0-49755B8664D5}"/>
              </a:ext>
            </a:extLst>
          </p:cNvPr>
          <p:cNvSpPr/>
          <p:nvPr/>
        </p:nvSpPr>
        <p:spPr bwMode="auto">
          <a:xfrm>
            <a:off x="3084758" y="2805477"/>
            <a:ext cx="2084182" cy="33832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Gradient Boosted</a:t>
            </a:r>
          </a:p>
        </p:txBody>
      </p:sp>
      <p:grpSp>
        <p:nvGrpSpPr>
          <p:cNvPr id="163" name="Group 96">
            <a:extLst>
              <a:ext uri="{FF2B5EF4-FFF2-40B4-BE49-F238E27FC236}">
                <a16:creationId xmlns:a16="http://schemas.microsoft.com/office/drawing/2014/main" id="{A577422B-72B9-43CA-43FB-5955ACD17C46}"/>
              </a:ext>
            </a:extLst>
          </p:cNvPr>
          <p:cNvGrpSpPr/>
          <p:nvPr/>
        </p:nvGrpSpPr>
        <p:grpSpPr>
          <a:xfrm>
            <a:off x="736306" y="2831242"/>
            <a:ext cx="1859543" cy="1345626"/>
            <a:chOff x="887982" y="2981476"/>
            <a:chExt cx="1859572" cy="1345649"/>
          </a:xfrm>
          <a:solidFill>
            <a:srgbClr val="1E1D3B"/>
          </a:solidFill>
        </p:grpSpPr>
        <p:sp>
          <p:nvSpPr>
            <p:cNvPr id="164" name="Rectangle 97">
              <a:extLst>
                <a:ext uri="{FF2B5EF4-FFF2-40B4-BE49-F238E27FC236}">
                  <a16:creationId xmlns:a16="http://schemas.microsoft.com/office/drawing/2014/main" id="{38F384EC-FFA7-1119-3F8A-01DAC54E341B}"/>
                </a:ext>
              </a:extLst>
            </p:cNvPr>
            <p:cNvSpPr/>
            <p:nvPr/>
          </p:nvSpPr>
          <p:spPr bwMode="auto">
            <a:xfrm>
              <a:off x="887982" y="2981476"/>
              <a:ext cx="1859572" cy="29546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Mileage</a:t>
              </a:r>
            </a:p>
          </p:txBody>
        </p:sp>
        <p:sp>
          <p:nvSpPr>
            <p:cNvPr id="165" name="Rectangle 98">
              <a:extLst>
                <a:ext uri="{FF2B5EF4-FFF2-40B4-BE49-F238E27FC236}">
                  <a16:creationId xmlns:a16="http://schemas.microsoft.com/office/drawing/2014/main" id="{D334B8C5-61FD-8E9A-322C-2BA12314667E}"/>
                </a:ext>
              </a:extLst>
            </p:cNvPr>
            <p:cNvSpPr/>
            <p:nvPr/>
          </p:nvSpPr>
          <p:spPr bwMode="auto">
            <a:xfrm>
              <a:off x="887982" y="3681363"/>
              <a:ext cx="1859572" cy="29546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Car brand</a:t>
              </a:r>
            </a:p>
          </p:txBody>
        </p:sp>
        <p:sp>
          <p:nvSpPr>
            <p:cNvPr id="166" name="Rectangle 102">
              <a:extLst>
                <a:ext uri="{FF2B5EF4-FFF2-40B4-BE49-F238E27FC236}">
                  <a16:creationId xmlns:a16="http://schemas.microsoft.com/office/drawing/2014/main" id="{BD7EBD6A-0296-78F8-E7F3-B10E31349BB2}"/>
                </a:ext>
              </a:extLst>
            </p:cNvPr>
            <p:cNvSpPr/>
            <p:nvPr/>
          </p:nvSpPr>
          <p:spPr bwMode="auto">
            <a:xfrm>
              <a:off x="887982" y="4031657"/>
              <a:ext cx="1859572" cy="29546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Year of make</a:t>
              </a:r>
            </a:p>
          </p:txBody>
        </p:sp>
      </p:grpSp>
      <p:grpSp>
        <p:nvGrpSpPr>
          <p:cNvPr id="167" name="Group 81">
            <a:extLst>
              <a:ext uri="{FF2B5EF4-FFF2-40B4-BE49-F238E27FC236}">
                <a16:creationId xmlns:a16="http://schemas.microsoft.com/office/drawing/2014/main" id="{3A926307-7039-AD69-1E69-383BCCF40F5A}"/>
              </a:ext>
            </a:extLst>
          </p:cNvPr>
          <p:cNvGrpSpPr/>
          <p:nvPr/>
        </p:nvGrpSpPr>
        <p:grpSpPr>
          <a:xfrm>
            <a:off x="736306" y="3181184"/>
            <a:ext cx="1859543" cy="995690"/>
            <a:chOff x="887982" y="3331420"/>
            <a:chExt cx="1859572" cy="995705"/>
          </a:xfrm>
          <a:solidFill>
            <a:srgbClr val="1E1D3B"/>
          </a:solidFill>
        </p:grpSpPr>
        <p:sp>
          <p:nvSpPr>
            <p:cNvPr id="168" name="Rectangle 86">
              <a:extLst>
                <a:ext uri="{FF2B5EF4-FFF2-40B4-BE49-F238E27FC236}">
                  <a16:creationId xmlns:a16="http://schemas.microsoft.com/office/drawing/2014/main" id="{959F92EC-8440-9DDC-0EE6-9B53E84C0007}"/>
                </a:ext>
              </a:extLst>
            </p:cNvPr>
            <p:cNvSpPr/>
            <p:nvPr/>
          </p:nvSpPr>
          <p:spPr bwMode="auto">
            <a:xfrm>
              <a:off x="887982" y="3681361"/>
              <a:ext cx="1859572" cy="29546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Car brand</a:t>
              </a:r>
            </a:p>
          </p:txBody>
        </p:sp>
        <p:sp>
          <p:nvSpPr>
            <p:cNvPr id="169" name="Rectangle 87">
              <a:extLst>
                <a:ext uri="{FF2B5EF4-FFF2-40B4-BE49-F238E27FC236}">
                  <a16:creationId xmlns:a16="http://schemas.microsoft.com/office/drawing/2014/main" id="{CC508D73-E202-AD00-E680-8D3B80A9D67B}"/>
                </a:ext>
              </a:extLst>
            </p:cNvPr>
            <p:cNvSpPr/>
            <p:nvPr/>
          </p:nvSpPr>
          <p:spPr bwMode="auto">
            <a:xfrm>
              <a:off x="887982" y="4031657"/>
              <a:ext cx="1859572" cy="29546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Year of make</a:t>
              </a:r>
            </a:p>
          </p:txBody>
        </p:sp>
        <p:sp>
          <p:nvSpPr>
            <p:cNvPr id="170" name="Rectangle 88">
              <a:extLst>
                <a:ext uri="{FF2B5EF4-FFF2-40B4-BE49-F238E27FC236}">
                  <a16:creationId xmlns:a16="http://schemas.microsoft.com/office/drawing/2014/main" id="{61020705-CCFD-693D-353E-2D6E76625C95}"/>
                </a:ext>
              </a:extLst>
            </p:cNvPr>
            <p:cNvSpPr/>
            <p:nvPr/>
          </p:nvSpPr>
          <p:spPr bwMode="auto">
            <a:xfrm>
              <a:off x="887982" y="3331420"/>
              <a:ext cx="1859572" cy="29546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Condition</a:t>
              </a:r>
            </a:p>
          </p:txBody>
        </p:sp>
      </p:grpSp>
      <p:grpSp>
        <p:nvGrpSpPr>
          <p:cNvPr id="171" name="Group 80">
            <a:extLst>
              <a:ext uri="{FF2B5EF4-FFF2-40B4-BE49-F238E27FC236}">
                <a16:creationId xmlns:a16="http://schemas.microsoft.com/office/drawing/2014/main" id="{36CB53CA-2C6A-2279-77BE-3CFF65863352}"/>
              </a:ext>
            </a:extLst>
          </p:cNvPr>
          <p:cNvGrpSpPr/>
          <p:nvPr/>
        </p:nvGrpSpPr>
        <p:grpSpPr>
          <a:xfrm>
            <a:off x="7295041" y="4281359"/>
            <a:ext cx="1450592" cy="146999"/>
            <a:chOff x="8120217" y="3558128"/>
            <a:chExt cx="1940664" cy="147002"/>
          </a:xfrm>
        </p:grpSpPr>
        <p:cxnSp>
          <p:nvCxnSpPr>
            <p:cNvPr id="172" name="Straight Connector 85">
              <a:extLst>
                <a:ext uri="{FF2B5EF4-FFF2-40B4-BE49-F238E27FC236}">
                  <a16:creationId xmlns:a16="http://schemas.microsoft.com/office/drawing/2014/main" id="{E3D17F76-B72E-0D0A-3118-718F8637C1E7}"/>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73" name="Straight Connector 89">
              <a:extLst>
                <a:ext uri="{FF2B5EF4-FFF2-40B4-BE49-F238E27FC236}">
                  <a16:creationId xmlns:a16="http://schemas.microsoft.com/office/drawing/2014/main" id="{B15F43D9-BA6D-8A29-05E7-24B2ACACFE7D}"/>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74" name="Group 90">
              <a:extLst>
                <a:ext uri="{FF2B5EF4-FFF2-40B4-BE49-F238E27FC236}">
                  <a16:creationId xmlns:a16="http://schemas.microsoft.com/office/drawing/2014/main" id="{5EE2D25E-86B2-3BC9-E494-C9D5DDD0A479}"/>
                </a:ext>
              </a:extLst>
            </p:cNvPr>
            <p:cNvGrpSpPr/>
            <p:nvPr/>
          </p:nvGrpSpPr>
          <p:grpSpPr>
            <a:xfrm>
              <a:off x="8335846" y="3595364"/>
              <a:ext cx="1509402" cy="109766"/>
              <a:chOff x="8335846" y="3502450"/>
              <a:chExt cx="1509402" cy="202679"/>
            </a:xfrm>
          </p:grpSpPr>
          <p:cxnSp>
            <p:nvCxnSpPr>
              <p:cNvPr id="175" name="Straight Connector 91">
                <a:extLst>
                  <a:ext uri="{FF2B5EF4-FFF2-40B4-BE49-F238E27FC236}">
                    <a16:creationId xmlns:a16="http://schemas.microsoft.com/office/drawing/2014/main" id="{3530A65F-232F-A7E4-DE08-DF6DE85065DE}"/>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76" name="Straight Connector 92">
                <a:extLst>
                  <a:ext uri="{FF2B5EF4-FFF2-40B4-BE49-F238E27FC236}">
                    <a16:creationId xmlns:a16="http://schemas.microsoft.com/office/drawing/2014/main" id="{5D739E8F-6771-590D-0AF7-C4584C3C6EBC}"/>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77" name="Straight Connector 93">
                <a:extLst>
                  <a:ext uri="{FF2B5EF4-FFF2-40B4-BE49-F238E27FC236}">
                    <a16:creationId xmlns:a16="http://schemas.microsoft.com/office/drawing/2014/main" id="{6DAC89D7-3ECD-8B43-67D4-E8507F2E6289}"/>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78" name="Straight Connector 94">
                <a:extLst>
                  <a:ext uri="{FF2B5EF4-FFF2-40B4-BE49-F238E27FC236}">
                    <a16:creationId xmlns:a16="http://schemas.microsoft.com/office/drawing/2014/main" id="{9E7593CB-B8D4-A4D7-C54A-9D5657A3400D}"/>
                  </a:ext>
                </a:extLst>
              </p:cNvPr>
              <p:cNvCxnSpPr>
                <a:cxnSpLocks/>
              </p:cNvCxnSpPr>
              <p:nvPr/>
            </p:nvCxnSpPr>
            <p:spPr>
              <a:xfrm flipV="1">
                <a:off x="8982733" y="3502450"/>
                <a:ext cx="0" cy="20267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79" name="Straight Connector 95">
                <a:extLst>
                  <a:ext uri="{FF2B5EF4-FFF2-40B4-BE49-F238E27FC236}">
                    <a16:creationId xmlns:a16="http://schemas.microsoft.com/office/drawing/2014/main" id="{782CFCA8-6856-9AFB-AFA8-6465BFBD70D1}"/>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80" name="Straight Connector 99">
                <a:extLst>
                  <a:ext uri="{FF2B5EF4-FFF2-40B4-BE49-F238E27FC236}">
                    <a16:creationId xmlns:a16="http://schemas.microsoft.com/office/drawing/2014/main" id="{4C2B64F0-2DF4-65B5-181E-FD0CA6B52A89}"/>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81" name="Straight Connector 100">
                <a:extLst>
                  <a:ext uri="{FF2B5EF4-FFF2-40B4-BE49-F238E27FC236}">
                    <a16:creationId xmlns:a16="http://schemas.microsoft.com/office/drawing/2014/main" id="{12CEE595-FCDD-C417-BB2F-75EF16F727E3}"/>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82" name="Straight Connector 101">
                <a:extLst>
                  <a:ext uri="{FF2B5EF4-FFF2-40B4-BE49-F238E27FC236}">
                    <a16:creationId xmlns:a16="http://schemas.microsoft.com/office/drawing/2014/main" id="{B527F92E-7B94-E740-35C7-21D2DAB6686B}"/>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sp>
        <p:nvSpPr>
          <p:cNvPr id="183" name="Isosceles Triangle 103">
            <a:extLst>
              <a:ext uri="{FF2B5EF4-FFF2-40B4-BE49-F238E27FC236}">
                <a16:creationId xmlns:a16="http://schemas.microsoft.com/office/drawing/2014/main" id="{525A2A72-52D3-DEDE-DD57-B44460FF1511}"/>
              </a:ext>
            </a:extLst>
          </p:cNvPr>
          <p:cNvSpPr/>
          <p:nvPr/>
        </p:nvSpPr>
        <p:spPr bwMode="auto">
          <a:xfrm>
            <a:off x="8193520" y="4336916"/>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255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right)">
                                      <p:cBhvr>
                                        <p:cTn id="7" dur="1000"/>
                                        <p:tgtEl>
                                          <p:spTgt spid="158"/>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161"/>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500"/>
                                        <p:tgtEl>
                                          <p:spTgt spid="167"/>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up)">
                                      <p:cBhvr>
                                        <p:cTn id="17" dur="500"/>
                                        <p:tgtEl>
                                          <p:spTgt spid="102"/>
                                        </p:tgtEl>
                                      </p:cBhvr>
                                    </p:animEffect>
                                  </p:childTnLst>
                                </p:cTn>
                              </p:par>
                              <p:par>
                                <p:cTn id="18" presetID="22" presetClass="exit" presetSubtype="1" fill="hold" grpId="0" nodeType="withEffect">
                                  <p:stCondLst>
                                    <p:cond delay="0"/>
                                  </p:stCondLst>
                                  <p:childTnLst>
                                    <p:animEffect transition="out" filter="wipe(up)">
                                      <p:cBhvr>
                                        <p:cTn id="19" dur="500"/>
                                        <p:tgtEl>
                                          <p:spTgt spid="162"/>
                                        </p:tgtEl>
                                      </p:cBhvr>
                                    </p:animEffect>
                                    <p:set>
                                      <p:cBhvr>
                                        <p:cTn id="20" dur="1" fill="hold">
                                          <p:stCondLst>
                                            <p:cond delay="499"/>
                                          </p:stCondLst>
                                        </p:cTn>
                                        <p:tgtEl>
                                          <p:spTgt spid="16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xit" presetSubtype="0" fill="hold" grpId="0" nodeType="withEffect">
                                  <p:stCondLst>
                                    <p:cond delay="0"/>
                                  </p:stCondLst>
                                  <p:childTnLst>
                                    <p:animEffect transition="out" filter="fade">
                                      <p:cBhvr>
                                        <p:cTn id="25" dur="500"/>
                                        <p:tgtEl>
                                          <p:spTgt spid="95"/>
                                        </p:tgtEl>
                                      </p:cBhvr>
                                    </p:animEffect>
                                    <p:set>
                                      <p:cBhvr>
                                        <p:cTn id="26" dur="1" fill="hold">
                                          <p:stCondLst>
                                            <p:cond delay="499"/>
                                          </p:stCondLst>
                                        </p:cTn>
                                        <p:tgtEl>
                                          <p:spTgt spid="95"/>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151"/>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152"/>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153"/>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154"/>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83"/>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left)">
                                      <p:cBhvr>
                                        <p:cTn id="41" dur="500"/>
                                        <p:tgtEl>
                                          <p:spTgt spid="15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wipe(left)">
                                      <p:cBhvr>
                                        <p:cTn id="4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102" grpId="0" animBg="1"/>
      <p:bldP spid="151" grpId="0" animBg="1"/>
      <p:bldP spid="152" grpId="0" animBg="1"/>
      <p:bldP spid="153" grpId="0" animBg="1"/>
      <p:bldP spid="154" grpId="0" animBg="1"/>
      <p:bldP spid="155" grpId="0" animBg="1"/>
      <p:bldP spid="156" grpId="0"/>
      <p:bldP spid="161" grpId="0" animBg="1"/>
      <p:bldP spid="162" grpId="0" animBg="1"/>
      <p:bldP spid="1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err="1">
                <a:solidFill>
                  <a:prstClr val="black"/>
                </a:solidFill>
                <a:ea typeface="+mj-ea"/>
                <a:cs typeface="+mj-cs"/>
              </a:rPr>
              <a:t>Automated</a:t>
            </a:r>
            <a:r>
              <a:rPr lang="pl-PL" sz="4800" dirty="0">
                <a:solidFill>
                  <a:prstClr val="black"/>
                </a:solidFill>
                <a:ea typeface="+mj-ea"/>
                <a:cs typeface="+mj-cs"/>
              </a:rPr>
              <a:t> Machine Learning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grpSp>
        <p:nvGrpSpPr>
          <p:cNvPr id="101" name="Group 1">
            <a:extLst>
              <a:ext uri="{FF2B5EF4-FFF2-40B4-BE49-F238E27FC236}">
                <a16:creationId xmlns:a16="http://schemas.microsoft.com/office/drawing/2014/main" id="{C2CD9937-88A9-2B57-4238-5B4E0A071304}"/>
              </a:ext>
            </a:extLst>
          </p:cNvPr>
          <p:cNvGrpSpPr/>
          <p:nvPr/>
        </p:nvGrpSpPr>
        <p:grpSpPr>
          <a:xfrm>
            <a:off x="5884449" y="3044545"/>
            <a:ext cx="1450592" cy="1505359"/>
            <a:chOff x="5884446" y="3044537"/>
            <a:chExt cx="1450614" cy="1505382"/>
          </a:xfrm>
        </p:grpSpPr>
        <p:grpSp>
          <p:nvGrpSpPr>
            <p:cNvPr id="102" name="Group 36">
              <a:extLst>
                <a:ext uri="{FF2B5EF4-FFF2-40B4-BE49-F238E27FC236}">
                  <a16:creationId xmlns:a16="http://schemas.microsoft.com/office/drawing/2014/main" id="{8AE7A6FE-041E-93A7-82BE-8AD1B2C3BFBD}"/>
                </a:ext>
              </a:extLst>
            </p:cNvPr>
            <p:cNvGrpSpPr/>
            <p:nvPr/>
          </p:nvGrpSpPr>
          <p:grpSpPr>
            <a:xfrm>
              <a:off x="5884446" y="3044537"/>
              <a:ext cx="1450614" cy="147003"/>
              <a:chOff x="8120217" y="3558128"/>
              <a:chExt cx="1940664" cy="147003"/>
            </a:xfrm>
          </p:grpSpPr>
          <p:cxnSp>
            <p:nvCxnSpPr>
              <p:cNvPr id="151" name="Straight Connector 37">
                <a:extLst>
                  <a:ext uri="{FF2B5EF4-FFF2-40B4-BE49-F238E27FC236}">
                    <a16:creationId xmlns:a16="http://schemas.microsoft.com/office/drawing/2014/main" id="{020854ED-1DAF-B149-C22B-C095539E7396}"/>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2" name="Straight Connector 38">
                <a:extLst>
                  <a:ext uri="{FF2B5EF4-FFF2-40B4-BE49-F238E27FC236}">
                    <a16:creationId xmlns:a16="http://schemas.microsoft.com/office/drawing/2014/main" id="{4B80D9EF-CA29-B7E9-F3ED-A5E2895CC8C1}"/>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53" name="Group 39">
                <a:extLst>
                  <a:ext uri="{FF2B5EF4-FFF2-40B4-BE49-F238E27FC236}">
                    <a16:creationId xmlns:a16="http://schemas.microsoft.com/office/drawing/2014/main" id="{DECFE14A-9F2C-7BAB-5559-3DEC5E51595D}"/>
                  </a:ext>
                </a:extLst>
              </p:cNvPr>
              <p:cNvGrpSpPr/>
              <p:nvPr/>
            </p:nvGrpSpPr>
            <p:grpSpPr>
              <a:xfrm>
                <a:off x="8335846" y="3593256"/>
                <a:ext cx="1509402" cy="111875"/>
                <a:chOff x="8335846" y="3498555"/>
                <a:chExt cx="1509402" cy="206573"/>
              </a:xfrm>
            </p:grpSpPr>
            <p:cxnSp>
              <p:nvCxnSpPr>
                <p:cNvPr id="154" name="Straight Connector 40">
                  <a:extLst>
                    <a:ext uri="{FF2B5EF4-FFF2-40B4-BE49-F238E27FC236}">
                      <a16:creationId xmlns:a16="http://schemas.microsoft.com/office/drawing/2014/main" id="{6C14EFE7-75D1-2B94-41F5-0F4CB541E51C}"/>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5" name="Straight Connector 42">
                  <a:extLst>
                    <a:ext uri="{FF2B5EF4-FFF2-40B4-BE49-F238E27FC236}">
                      <a16:creationId xmlns:a16="http://schemas.microsoft.com/office/drawing/2014/main" id="{C3B10802-16EC-436B-E6A5-DCB246D3E23D}"/>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6" name="Straight Connector 43">
                  <a:extLst>
                    <a:ext uri="{FF2B5EF4-FFF2-40B4-BE49-F238E27FC236}">
                      <a16:creationId xmlns:a16="http://schemas.microsoft.com/office/drawing/2014/main" id="{F7B6680C-FF56-704D-A93D-3ECA01065748}"/>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7" name="Straight Connector 44">
                  <a:extLst>
                    <a:ext uri="{FF2B5EF4-FFF2-40B4-BE49-F238E27FC236}">
                      <a16:creationId xmlns:a16="http://schemas.microsoft.com/office/drawing/2014/main" id="{E301A7FF-52D2-32A9-D11C-F8362BD66A46}"/>
                    </a:ext>
                  </a:extLst>
                </p:cNvPr>
                <p:cNvCxnSpPr>
                  <a:cxnSpLocks/>
                </p:cNvCxnSpPr>
                <p:nvPr/>
              </p:nvCxnSpPr>
              <p:spPr>
                <a:xfrm flipV="1">
                  <a:off x="8982733" y="3498555"/>
                  <a:ext cx="0" cy="206573"/>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8" name="Straight Connector 45">
                  <a:extLst>
                    <a:ext uri="{FF2B5EF4-FFF2-40B4-BE49-F238E27FC236}">
                      <a16:creationId xmlns:a16="http://schemas.microsoft.com/office/drawing/2014/main" id="{4CA83D98-8148-45A0-CA06-CC897AE39617}"/>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9" name="Straight Connector 46">
                  <a:extLst>
                    <a:ext uri="{FF2B5EF4-FFF2-40B4-BE49-F238E27FC236}">
                      <a16:creationId xmlns:a16="http://schemas.microsoft.com/office/drawing/2014/main" id="{A0BA9240-FF36-4C82-9464-44A25AB007B3}"/>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60" name="Straight Connector 47">
                  <a:extLst>
                    <a:ext uri="{FF2B5EF4-FFF2-40B4-BE49-F238E27FC236}">
                      <a16:creationId xmlns:a16="http://schemas.microsoft.com/office/drawing/2014/main" id="{F43A03DC-F011-3EEF-93AA-374C12733943}"/>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61" name="Straight Connector 48">
                  <a:extLst>
                    <a:ext uri="{FF2B5EF4-FFF2-40B4-BE49-F238E27FC236}">
                      <a16:creationId xmlns:a16="http://schemas.microsoft.com/office/drawing/2014/main" id="{27FBB24E-0233-45C0-0769-2F8533AEB82C}"/>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03" name="Group 49">
              <a:extLst>
                <a:ext uri="{FF2B5EF4-FFF2-40B4-BE49-F238E27FC236}">
                  <a16:creationId xmlns:a16="http://schemas.microsoft.com/office/drawing/2014/main" id="{95C9F5C5-B247-4D3A-079C-D46317A3A8DC}"/>
                </a:ext>
              </a:extLst>
            </p:cNvPr>
            <p:cNvGrpSpPr/>
            <p:nvPr/>
          </p:nvGrpSpPr>
          <p:grpSpPr>
            <a:xfrm>
              <a:off x="5884446" y="3384135"/>
              <a:ext cx="1450614" cy="146999"/>
              <a:chOff x="8120217" y="3558128"/>
              <a:chExt cx="1940664" cy="146999"/>
            </a:xfrm>
          </p:grpSpPr>
          <p:cxnSp>
            <p:nvCxnSpPr>
              <p:cNvPr id="140" name="Straight Connector 50">
                <a:extLst>
                  <a:ext uri="{FF2B5EF4-FFF2-40B4-BE49-F238E27FC236}">
                    <a16:creationId xmlns:a16="http://schemas.microsoft.com/office/drawing/2014/main" id="{EC8CFB52-650A-5D69-1096-A2C49893092B}"/>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1" name="Straight Connector 51">
                <a:extLst>
                  <a:ext uri="{FF2B5EF4-FFF2-40B4-BE49-F238E27FC236}">
                    <a16:creationId xmlns:a16="http://schemas.microsoft.com/office/drawing/2014/main" id="{5C3516FB-3C6C-6285-1D1C-7FD340536C98}"/>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42" name="Group 52">
                <a:extLst>
                  <a:ext uri="{FF2B5EF4-FFF2-40B4-BE49-F238E27FC236}">
                    <a16:creationId xmlns:a16="http://schemas.microsoft.com/office/drawing/2014/main" id="{DBA48794-FA3D-013E-AD67-20390D8F2A46}"/>
                  </a:ext>
                </a:extLst>
              </p:cNvPr>
              <p:cNvGrpSpPr/>
              <p:nvPr/>
            </p:nvGrpSpPr>
            <p:grpSpPr>
              <a:xfrm>
                <a:off x="8335846" y="3592140"/>
                <a:ext cx="1509402" cy="112986"/>
                <a:chOff x="8335846" y="3496504"/>
                <a:chExt cx="1509402" cy="208625"/>
              </a:xfrm>
            </p:grpSpPr>
            <p:cxnSp>
              <p:nvCxnSpPr>
                <p:cNvPr id="143" name="Straight Connector 53">
                  <a:extLst>
                    <a:ext uri="{FF2B5EF4-FFF2-40B4-BE49-F238E27FC236}">
                      <a16:creationId xmlns:a16="http://schemas.microsoft.com/office/drawing/2014/main" id="{306C0EDD-6079-4BB5-0883-42ABA60C04C4}"/>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4" name="Straight Connector 54">
                  <a:extLst>
                    <a:ext uri="{FF2B5EF4-FFF2-40B4-BE49-F238E27FC236}">
                      <a16:creationId xmlns:a16="http://schemas.microsoft.com/office/drawing/2014/main" id="{FD59FC91-C8E6-EA54-39B6-BBCE9385410A}"/>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5" name="Straight Connector 55">
                  <a:extLst>
                    <a:ext uri="{FF2B5EF4-FFF2-40B4-BE49-F238E27FC236}">
                      <a16:creationId xmlns:a16="http://schemas.microsoft.com/office/drawing/2014/main" id="{122F38E7-9632-1D08-E4EC-5ED47C3D1061}"/>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6" name="Straight Connector 56">
                  <a:extLst>
                    <a:ext uri="{FF2B5EF4-FFF2-40B4-BE49-F238E27FC236}">
                      <a16:creationId xmlns:a16="http://schemas.microsoft.com/office/drawing/2014/main" id="{E9441F28-F84D-16C9-0786-6389C561E057}"/>
                    </a:ext>
                  </a:extLst>
                </p:cNvPr>
                <p:cNvCxnSpPr>
                  <a:cxnSpLocks/>
                </p:cNvCxnSpPr>
                <p:nvPr/>
              </p:nvCxnSpPr>
              <p:spPr>
                <a:xfrm flipV="1">
                  <a:off x="8982733" y="3496504"/>
                  <a:ext cx="0" cy="208625"/>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7" name="Straight Connector 57">
                  <a:extLst>
                    <a:ext uri="{FF2B5EF4-FFF2-40B4-BE49-F238E27FC236}">
                      <a16:creationId xmlns:a16="http://schemas.microsoft.com/office/drawing/2014/main" id="{9187CF18-4D46-34D1-121F-460C57C84FC2}"/>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8" name="Straight Connector 58">
                  <a:extLst>
                    <a:ext uri="{FF2B5EF4-FFF2-40B4-BE49-F238E27FC236}">
                      <a16:creationId xmlns:a16="http://schemas.microsoft.com/office/drawing/2014/main" id="{7A0643AC-CEC1-CF68-5D09-B33BB2B92890}"/>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49" name="Straight Connector 59">
                  <a:extLst>
                    <a:ext uri="{FF2B5EF4-FFF2-40B4-BE49-F238E27FC236}">
                      <a16:creationId xmlns:a16="http://schemas.microsoft.com/office/drawing/2014/main" id="{36D511F9-1EB8-F06A-CB66-91BD54A8D7DB}"/>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50" name="Straight Connector 60">
                  <a:extLst>
                    <a:ext uri="{FF2B5EF4-FFF2-40B4-BE49-F238E27FC236}">
                      <a16:creationId xmlns:a16="http://schemas.microsoft.com/office/drawing/2014/main" id="{1F78B0B1-B2FD-3488-5FE4-F811BE8EB80C}"/>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04" name="Group 61">
              <a:extLst>
                <a:ext uri="{FF2B5EF4-FFF2-40B4-BE49-F238E27FC236}">
                  <a16:creationId xmlns:a16="http://schemas.microsoft.com/office/drawing/2014/main" id="{D49C04C2-78F2-8501-EA6D-238D6FCBF2B7}"/>
                </a:ext>
              </a:extLst>
            </p:cNvPr>
            <p:cNvGrpSpPr/>
            <p:nvPr/>
          </p:nvGrpSpPr>
          <p:grpSpPr>
            <a:xfrm>
              <a:off x="5884446" y="3723729"/>
              <a:ext cx="1450614" cy="147000"/>
              <a:chOff x="8120217" y="3558128"/>
              <a:chExt cx="1940664" cy="147000"/>
            </a:xfrm>
          </p:grpSpPr>
          <p:cxnSp>
            <p:nvCxnSpPr>
              <p:cNvPr id="129" name="Straight Connector 62">
                <a:extLst>
                  <a:ext uri="{FF2B5EF4-FFF2-40B4-BE49-F238E27FC236}">
                    <a16:creationId xmlns:a16="http://schemas.microsoft.com/office/drawing/2014/main" id="{A4D77D88-4D49-9C32-E9C0-BFF22D7D14AD}"/>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0" name="Straight Connector 64">
                <a:extLst>
                  <a:ext uri="{FF2B5EF4-FFF2-40B4-BE49-F238E27FC236}">
                    <a16:creationId xmlns:a16="http://schemas.microsoft.com/office/drawing/2014/main" id="{1306B5D9-7584-1405-D48A-E847CABB2C58}"/>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31" name="Group 65">
                <a:extLst>
                  <a:ext uri="{FF2B5EF4-FFF2-40B4-BE49-F238E27FC236}">
                    <a16:creationId xmlns:a16="http://schemas.microsoft.com/office/drawing/2014/main" id="{FCE904BC-DA32-7591-52B6-D1F3728909AA}"/>
                  </a:ext>
                </a:extLst>
              </p:cNvPr>
              <p:cNvGrpSpPr/>
              <p:nvPr/>
            </p:nvGrpSpPr>
            <p:grpSpPr>
              <a:xfrm>
                <a:off x="8335846" y="3593752"/>
                <a:ext cx="1509402" cy="111376"/>
                <a:chOff x="8335846" y="3499477"/>
                <a:chExt cx="1509402" cy="205652"/>
              </a:xfrm>
            </p:grpSpPr>
            <p:cxnSp>
              <p:nvCxnSpPr>
                <p:cNvPr id="132" name="Straight Connector 66">
                  <a:extLst>
                    <a:ext uri="{FF2B5EF4-FFF2-40B4-BE49-F238E27FC236}">
                      <a16:creationId xmlns:a16="http://schemas.microsoft.com/office/drawing/2014/main" id="{95FE46BA-1C05-D833-907D-E87A25F0B7F3}"/>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3" name="Straight Connector 67">
                  <a:extLst>
                    <a:ext uri="{FF2B5EF4-FFF2-40B4-BE49-F238E27FC236}">
                      <a16:creationId xmlns:a16="http://schemas.microsoft.com/office/drawing/2014/main" id="{3452F6F8-4715-4E41-A04D-F533C0B5DB6E}"/>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4" name="Straight Connector 68">
                  <a:extLst>
                    <a:ext uri="{FF2B5EF4-FFF2-40B4-BE49-F238E27FC236}">
                      <a16:creationId xmlns:a16="http://schemas.microsoft.com/office/drawing/2014/main" id="{FE5E8A7D-CC37-E3D5-7837-9CF4F0B6F327}"/>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5" name="Straight Connector 69">
                  <a:extLst>
                    <a:ext uri="{FF2B5EF4-FFF2-40B4-BE49-F238E27FC236}">
                      <a16:creationId xmlns:a16="http://schemas.microsoft.com/office/drawing/2014/main" id="{495B0E0C-EB55-2ECF-1DB1-6CA8CEB00B07}"/>
                    </a:ext>
                  </a:extLst>
                </p:cNvPr>
                <p:cNvCxnSpPr>
                  <a:cxnSpLocks/>
                </p:cNvCxnSpPr>
                <p:nvPr/>
              </p:nvCxnSpPr>
              <p:spPr>
                <a:xfrm flipV="1">
                  <a:off x="8982733" y="3499477"/>
                  <a:ext cx="0" cy="205652"/>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6" name="Straight Connector 70">
                  <a:extLst>
                    <a:ext uri="{FF2B5EF4-FFF2-40B4-BE49-F238E27FC236}">
                      <a16:creationId xmlns:a16="http://schemas.microsoft.com/office/drawing/2014/main" id="{A2C97A1B-83A7-56C6-2A43-96F4E85D0BD2}"/>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7" name="Straight Connector 71">
                  <a:extLst>
                    <a:ext uri="{FF2B5EF4-FFF2-40B4-BE49-F238E27FC236}">
                      <a16:creationId xmlns:a16="http://schemas.microsoft.com/office/drawing/2014/main" id="{97657106-5437-B9A8-8CCE-E6EE533ABDA6}"/>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8" name="Straight Connector 72">
                  <a:extLst>
                    <a:ext uri="{FF2B5EF4-FFF2-40B4-BE49-F238E27FC236}">
                      <a16:creationId xmlns:a16="http://schemas.microsoft.com/office/drawing/2014/main" id="{AA0EC27B-AA96-FCD7-04B4-578CE6E6D01F}"/>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39" name="Straight Connector 73">
                  <a:extLst>
                    <a:ext uri="{FF2B5EF4-FFF2-40B4-BE49-F238E27FC236}">
                      <a16:creationId xmlns:a16="http://schemas.microsoft.com/office/drawing/2014/main" id="{6AA4EB9B-BCAF-E7E4-898A-A7E39C528625}"/>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05" name="Group 75">
              <a:extLst>
                <a:ext uri="{FF2B5EF4-FFF2-40B4-BE49-F238E27FC236}">
                  <a16:creationId xmlns:a16="http://schemas.microsoft.com/office/drawing/2014/main" id="{9F8AD89B-6CBD-2459-3DEA-44E010255E74}"/>
                </a:ext>
              </a:extLst>
            </p:cNvPr>
            <p:cNvGrpSpPr/>
            <p:nvPr/>
          </p:nvGrpSpPr>
          <p:grpSpPr>
            <a:xfrm>
              <a:off x="5884446" y="4063323"/>
              <a:ext cx="1450614" cy="147002"/>
              <a:chOff x="8120217" y="3558128"/>
              <a:chExt cx="1940664" cy="147002"/>
            </a:xfrm>
          </p:grpSpPr>
          <p:cxnSp>
            <p:nvCxnSpPr>
              <p:cNvPr id="118" name="Straight Connector 81">
                <a:extLst>
                  <a:ext uri="{FF2B5EF4-FFF2-40B4-BE49-F238E27FC236}">
                    <a16:creationId xmlns:a16="http://schemas.microsoft.com/office/drawing/2014/main" id="{E193984D-4A81-995F-C51E-B694DEDBE56D}"/>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9" name="Straight Connector 82">
                <a:extLst>
                  <a:ext uri="{FF2B5EF4-FFF2-40B4-BE49-F238E27FC236}">
                    <a16:creationId xmlns:a16="http://schemas.microsoft.com/office/drawing/2014/main" id="{9F145859-DBFC-BF6C-BAFC-F0D1FC551D61}"/>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20" name="Group 83">
                <a:extLst>
                  <a:ext uri="{FF2B5EF4-FFF2-40B4-BE49-F238E27FC236}">
                    <a16:creationId xmlns:a16="http://schemas.microsoft.com/office/drawing/2014/main" id="{CB1760C9-E255-6B9E-D25F-CB44C0BB0971}"/>
                  </a:ext>
                </a:extLst>
              </p:cNvPr>
              <p:cNvGrpSpPr/>
              <p:nvPr/>
            </p:nvGrpSpPr>
            <p:grpSpPr>
              <a:xfrm>
                <a:off x="8335846" y="3595364"/>
                <a:ext cx="1509402" cy="109766"/>
                <a:chOff x="8335846" y="3502450"/>
                <a:chExt cx="1509402" cy="202679"/>
              </a:xfrm>
            </p:grpSpPr>
            <p:cxnSp>
              <p:nvCxnSpPr>
                <p:cNvPr id="121" name="Straight Connector 84">
                  <a:extLst>
                    <a:ext uri="{FF2B5EF4-FFF2-40B4-BE49-F238E27FC236}">
                      <a16:creationId xmlns:a16="http://schemas.microsoft.com/office/drawing/2014/main" id="{08927CA3-85D2-E3A5-12E5-5DF2A635EE71}"/>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2" name="Straight Connector 85">
                  <a:extLst>
                    <a:ext uri="{FF2B5EF4-FFF2-40B4-BE49-F238E27FC236}">
                      <a16:creationId xmlns:a16="http://schemas.microsoft.com/office/drawing/2014/main" id="{9DFC3121-37C2-D76A-F1EA-D9CB2176216A}"/>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3" name="Straight Connector 86">
                  <a:extLst>
                    <a:ext uri="{FF2B5EF4-FFF2-40B4-BE49-F238E27FC236}">
                      <a16:creationId xmlns:a16="http://schemas.microsoft.com/office/drawing/2014/main" id="{6CC25BF4-A347-789A-B094-D5CBC4E987AB}"/>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4" name="Straight Connector 87">
                  <a:extLst>
                    <a:ext uri="{FF2B5EF4-FFF2-40B4-BE49-F238E27FC236}">
                      <a16:creationId xmlns:a16="http://schemas.microsoft.com/office/drawing/2014/main" id="{9E0B2721-5D18-3643-D349-3374442996FE}"/>
                    </a:ext>
                  </a:extLst>
                </p:cNvPr>
                <p:cNvCxnSpPr>
                  <a:cxnSpLocks/>
                </p:cNvCxnSpPr>
                <p:nvPr/>
              </p:nvCxnSpPr>
              <p:spPr>
                <a:xfrm flipV="1">
                  <a:off x="8982733" y="3502450"/>
                  <a:ext cx="0" cy="20267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5" name="Straight Connector 88">
                  <a:extLst>
                    <a:ext uri="{FF2B5EF4-FFF2-40B4-BE49-F238E27FC236}">
                      <a16:creationId xmlns:a16="http://schemas.microsoft.com/office/drawing/2014/main" id="{79AAACB4-699B-D60E-9895-7908CEDCA464}"/>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6" name="Straight Connector 91">
                  <a:extLst>
                    <a:ext uri="{FF2B5EF4-FFF2-40B4-BE49-F238E27FC236}">
                      <a16:creationId xmlns:a16="http://schemas.microsoft.com/office/drawing/2014/main" id="{BB8A20E3-5798-6AD6-0AA2-7E14F820B69A}"/>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7" name="Straight Connector 92">
                  <a:extLst>
                    <a:ext uri="{FF2B5EF4-FFF2-40B4-BE49-F238E27FC236}">
                      <a16:creationId xmlns:a16="http://schemas.microsoft.com/office/drawing/2014/main" id="{EDAF1510-0B71-4177-EB15-4ADFCD459C2E}"/>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28" name="Straight Connector 93">
                  <a:extLst>
                    <a:ext uri="{FF2B5EF4-FFF2-40B4-BE49-F238E27FC236}">
                      <a16:creationId xmlns:a16="http://schemas.microsoft.com/office/drawing/2014/main" id="{148F6802-D072-C7AA-AC28-1EBBC010EBDE}"/>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nvGrpSpPr>
            <p:cNvPr id="106" name="Group 104">
              <a:extLst>
                <a:ext uri="{FF2B5EF4-FFF2-40B4-BE49-F238E27FC236}">
                  <a16:creationId xmlns:a16="http://schemas.microsoft.com/office/drawing/2014/main" id="{9621FCE2-186D-68A1-9739-4A28033C81F7}"/>
                </a:ext>
              </a:extLst>
            </p:cNvPr>
            <p:cNvGrpSpPr/>
            <p:nvPr/>
          </p:nvGrpSpPr>
          <p:grpSpPr>
            <a:xfrm>
              <a:off x="5884446" y="4402917"/>
              <a:ext cx="1450614" cy="147002"/>
              <a:chOff x="8120217" y="3558128"/>
              <a:chExt cx="1940664" cy="147002"/>
            </a:xfrm>
          </p:grpSpPr>
          <p:cxnSp>
            <p:nvCxnSpPr>
              <p:cNvPr id="107" name="Straight Connector 105">
                <a:extLst>
                  <a:ext uri="{FF2B5EF4-FFF2-40B4-BE49-F238E27FC236}">
                    <a16:creationId xmlns:a16="http://schemas.microsoft.com/office/drawing/2014/main" id="{27961014-5901-1E66-0BE9-E92CC3EA8E38}"/>
                  </a:ext>
                </a:extLst>
              </p:cNvPr>
              <p:cNvCxnSpPr/>
              <p:nvPr/>
            </p:nvCxnSpPr>
            <p:spPr>
              <a:xfrm flipV="1">
                <a:off x="8120217"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08" name="Straight Connector 106">
                <a:extLst>
                  <a:ext uri="{FF2B5EF4-FFF2-40B4-BE49-F238E27FC236}">
                    <a16:creationId xmlns:a16="http://schemas.microsoft.com/office/drawing/2014/main" id="{27E5805B-76CA-0B9D-395E-8BCF602F2502}"/>
                  </a:ext>
                </a:extLst>
              </p:cNvPr>
              <p:cNvCxnSpPr/>
              <p:nvPr/>
            </p:nvCxnSpPr>
            <p:spPr>
              <a:xfrm flipV="1">
                <a:off x="1006088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nvGrpSpPr>
              <p:cNvPr id="109" name="Group 107">
                <a:extLst>
                  <a:ext uri="{FF2B5EF4-FFF2-40B4-BE49-F238E27FC236}">
                    <a16:creationId xmlns:a16="http://schemas.microsoft.com/office/drawing/2014/main" id="{4EDFD7A2-62CC-8A34-178D-B4AB95263241}"/>
                  </a:ext>
                </a:extLst>
              </p:cNvPr>
              <p:cNvGrpSpPr/>
              <p:nvPr/>
            </p:nvGrpSpPr>
            <p:grpSpPr>
              <a:xfrm>
                <a:off x="8335846" y="3595364"/>
                <a:ext cx="1509402" cy="109766"/>
                <a:chOff x="8335846" y="3502450"/>
                <a:chExt cx="1509402" cy="202679"/>
              </a:xfrm>
            </p:grpSpPr>
            <p:cxnSp>
              <p:nvCxnSpPr>
                <p:cNvPr id="110" name="Straight Connector 111">
                  <a:extLst>
                    <a:ext uri="{FF2B5EF4-FFF2-40B4-BE49-F238E27FC236}">
                      <a16:creationId xmlns:a16="http://schemas.microsoft.com/office/drawing/2014/main" id="{FFA04909-0B47-4597-D6AA-4ED129ACDB8D}"/>
                    </a:ext>
                  </a:extLst>
                </p:cNvPr>
                <p:cNvCxnSpPr/>
                <p:nvPr/>
              </p:nvCxnSpPr>
              <p:spPr>
                <a:xfrm flipV="1">
                  <a:off x="8335846"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1" name="Straight Connector 112">
                  <a:extLst>
                    <a:ext uri="{FF2B5EF4-FFF2-40B4-BE49-F238E27FC236}">
                      <a16:creationId xmlns:a16="http://schemas.microsoft.com/office/drawing/2014/main" id="{80FCA08B-B692-E353-31E7-868F0D287380}"/>
                    </a:ext>
                  </a:extLst>
                </p:cNvPr>
                <p:cNvCxnSpPr/>
                <p:nvPr/>
              </p:nvCxnSpPr>
              <p:spPr>
                <a:xfrm flipV="1">
                  <a:off x="8551475"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2" name="Straight Connector 113">
                  <a:extLst>
                    <a:ext uri="{FF2B5EF4-FFF2-40B4-BE49-F238E27FC236}">
                      <a16:creationId xmlns:a16="http://schemas.microsoft.com/office/drawing/2014/main" id="{8612EC31-5BEE-BCBD-3F76-2F8C5ED735A6}"/>
                    </a:ext>
                  </a:extLst>
                </p:cNvPr>
                <p:cNvCxnSpPr/>
                <p:nvPr/>
              </p:nvCxnSpPr>
              <p:spPr>
                <a:xfrm flipV="1">
                  <a:off x="8767104"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3" name="Straight Connector 114">
                  <a:extLst>
                    <a:ext uri="{FF2B5EF4-FFF2-40B4-BE49-F238E27FC236}">
                      <a16:creationId xmlns:a16="http://schemas.microsoft.com/office/drawing/2014/main" id="{55BF4681-43F6-B470-04EC-D04B71E3529E}"/>
                    </a:ext>
                  </a:extLst>
                </p:cNvPr>
                <p:cNvCxnSpPr>
                  <a:cxnSpLocks/>
                </p:cNvCxnSpPr>
                <p:nvPr/>
              </p:nvCxnSpPr>
              <p:spPr>
                <a:xfrm flipV="1">
                  <a:off x="8982733" y="3502450"/>
                  <a:ext cx="0" cy="20267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4" name="Straight Connector 115">
                  <a:extLst>
                    <a:ext uri="{FF2B5EF4-FFF2-40B4-BE49-F238E27FC236}">
                      <a16:creationId xmlns:a16="http://schemas.microsoft.com/office/drawing/2014/main" id="{D2EE4C82-A881-2018-A293-6C34A6C28BAA}"/>
                    </a:ext>
                  </a:extLst>
                </p:cNvPr>
                <p:cNvCxnSpPr/>
                <p:nvPr/>
              </p:nvCxnSpPr>
              <p:spPr>
                <a:xfrm flipV="1">
                  <a:off x="9198361"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5" name="Straight Connector 116">
                  <a:extLst>
                    <a:ext uri="{FF2B5EF4-FFF2-40B4-BE49-F238E27FC236}">
                      <a16:creationId xmlns:a16="http://schemas.microsoft.com/office/drawing/2014/main" id="{29EAC254-249E-AD0B-E09A-9CA228A7E552}"/>
                    </a:ext>
                  </a:extLst>
                </p:cNvPr>
                <p:cNvCxnSpPr/>
                <p:nvPr/>
              </p:nvCxnSpPr>
              <p:spPr>
                <a:xfrm flipV="1">
                  <a:off x="9413990"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6" name="Straight Connector 117">
                  <a:extLst>
                    <a:ext uri="{FF2B5EF4-FFF2-40B4-BE49-F238E27FC236}">
                      <a16:creationId xmlns:a16="http://schemas.microsoft.com/office/drawing/2014/main" id="{6EF6E785-1515-5554-6D32-0C4111215596}"/>
                    </a:ext>
                  </a:extLst>
                </p:cNvPr>
                <p:cNvCxnSpPr/>
                <p:nvPr/>
              </p:nvCxnSpPr>
              <p:spPr>
                <a:xfrm flipV="1">
                  <a:off x="9629619"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cxnSp>
              <p:nvCxnSpPr>
                <p:cNvPr id="117" name="Straight Connector 118">
                  <a:extLst>
                    <a:ext uri="{FF2B5EF4-FFF2-40B4-BE49-F238E27FC236}">
                      <a16:creationId xmlns:a16="http://schemas.microsoft.com/office/drawing/2014/main" id="{A79E108E-AC7C-0D09-1282-5760EDBB49D2}"/>
                    </a:ext>
                  </a:extLst>
                </p:cNvPr>
                <p:cNvCxnSpPr/>
                <p:nvPr/>
              </p:nvCxnSpPr>
              <p:spPr>
                <a:xfrm flipV="1">
                  <a:off x="9845248" y="3558128"/>
                  <a:ext cx="0" cy="146999"/>
                </a:xfrm>
                <a:prstGeom prst="line">
                  <a:avLst/>
                </a:prstGeom>
                <a:noFill/>
                <a:ln w="6350" cap="flat" cmpd="sng" algn="ctr">
                  <a:solidFill>
                    <a:srgbClr val="E7E6E6">
                      <a:lumMod val="90000"/>
                    </a:srgbClr>
                  </a:solidFill>
                  <a:prstDash val="solid"/>
                  <a:miter lim="800000"/>
                  <a:headEnd type="none" w="lg" len="med"/>
                  <a:tailEnd type="none" w="lg" len="med"/>
                </a:ln>
                <a:effectLst/>
              </p:spPr>
            </p:cxnSp>
          </p:grpSp>
        </p:grpSp>
      </p:grpSp>
      <p:sp>
        <p:nvSpPr>
          <p:cNvPr id="162" name="Rectangle 135">
            <a:extLst>
              <a:ext uri="{FF2B5EF4-FFF2-40B4-BE49-F238E27FC236}">
                <a16:creationId xmlns:a16="http://schemas.microsoft.com/office/drawing/2014/main" id="{D5D9CFDD-F0B8-E3E2-406D-FF660F2D171F}"/>
              </a:ext>
            </a:extLst>
          </p:cNvPr>
          <p:cNvSpPr/>
          <p:nvPr/>
        </p:nvSpPr>
        <p:spPr bwMode="auto">
          <a:xfrm>
            <a:off x="3090183" y="2809517"/>
            <a:ext cx="2078751" cy="32014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no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Gradient Boosted</a:t>
            </a:r>
            <a:endPar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endParaRPr>
          </a:p>
        </p:txBody>
      </p:sp>
      <p:sp>
        <p:nvSpPr>
          <p:cNvPr id="163" name="Rectangle 146">
            <a:extLst>
              <a:ext uri="{FF2B5EF4-FFF2-40B4-BE49-F238E27FC236}">
                <a16:creationId xmlns:a16="http://schemas.microsoft.com/office/drawing/2014/main" id="{63F92F91-0E59-B612-8998-A47A59D65811}"/>
              </a:ext>
            </a:extLst>
          </p:cNvPr>
          <p:cNvSpPr/>
          <p:nvPr/>
        </p:nvSpPr>
        <p:spPr bwMode="auto">
          <a:xfrm>
            <a:off x="3090183" y="3511940"/>
            <a:ext cx="2078751" cy="329320"/>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no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SVM</a:t>
            </a:r>
          </a:p>
        </p:txBody>
      </p:sp>
      <p:sp>
        <p:nvSpPr>
          <p:cNvPr id="164" name="Rectangle 147">
            <a:extLst>
              <a:ext uri="{FF2B5EF4-FFF2-40B4-BE49-F238E27FC236}">
                <a16:creationId xmlns:a16="http://schemas.microsoft.com/office/drawing/2014/main" id="{69970515-B440-32B5-6161-D8D4EB388F42}"/>
              </a:ext>
            </a:extLst>
          </p:cNvPr>
          <p:cNvSpPr/>
          <p:nvPr/>
        </p:nvSpPr>
        <p:spPr bwMode="auto">
          <a:xfrm>
            <a:off x="3090183" y="3867741"/>
            <a:ext cx="2078751" cy="329320"/>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no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LGBM</a:t>
            </a:r>
          </a:p>
        </p:txBody>
      </p:sp>
      <p:sp>
        <p:nvSpPr>
          <p:cNvPr id="165" name="Rectangle 148">
            <a:extLst>
              <a:ext uri="{FF2B5EF4-FFF2-40B4-BE49-F238E27FC236}">
                <a16:creationId xmlns:a16="http://schemas.microsoft.com/office/drawing/2014/main" id="{35D9AB08-4FEE-2F85-A813-DF3E2FED0F97}"/>
              </a:ext>
            </a:extLst>
          </p:cNvPr>
          <p:cNvSpPr/>
          <p:nvPr/>
        </p:nvSpPr>
        <p:spPr bwMode="auto">
          <a:xfrm>
            <a:off x="3090183" y="4223543"/>
            <a:ext cx="2078751" cy="329320"/>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noAutofit/>
          </a:bodyPr>
          <a:lstStyle/>
          <a:p>
            <a:pPr marL="0" marR="0" lvl="0" indent="0" defTabSz="932508"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Bayesian Regression</a:t>
            </a:r>
          </a:p>
        </p:txBody>
      </p:sp>
      <p:sp>
        <p:nvSpPr>
          <p:cNvPr id="166" name="Rectangle 149">
            <a:extLst>
              <a:ext uri="{FF2B5EF4-FFF2-40B4-BE49-F238E27FC236}">
                <a16:creationId xmlns:a16="http://schemas.microsoft.com/office/drawing/2014/main" id="{FC911A6F-250B-3DFF-0A61-C6D49C532DAA}"/>
              </a:ext>
            </a:extLst>
          </p:cNvPr>
          <p:cNvSpPr/>
          <p:nvPr/>
        </p:nvSpPr>
        <p:spPr bwMode="auto">
          <a:xfrm>
            <a:off x="3090183" y="3156140"/>
            <a:ext cx="2078751" cy="329320"/>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no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Nearest Neighbors</a:t>
            </a:r>
          </a:p>
        </p:txBody>
      </p:sp>
      <p:sp>
        <p:nvSpPr>
          <p:cNvPr id="167" name="Rectangle 32">
            <a:extLst>
              <a:ext uri="{FF2B5EF4-FFF2-40B4-BE49-F238E27FC236}">
                <a16:creationId xmlns:a16="http://schemas.microsoft.com/office/drawing/2014/main" id="{8923C1E5-49A2-EEF6-7C78-9F405E1C990A}"/>
              </a:ext>
            </a:extLst>
          </p:cNvPr>
          <p:cNvSpPr/>
          <p:nvPr/>
        </p:nvSpPr>
        <p:spPr bwMode="auto">
          <a:xfrm>
            <a:off x="3085396" y="1956581"/>
            <a:ext cx="2211906" cy="8402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a:solidFill>
                  <a:prstClr val="black"/>
                </a:solidFill>
                <a:latin typeface="Segoe UI Semibold" panose="020B0702040204020203" pitchFamily="34" charset="0"/>
                <a:ea typeface="+mn-ea"/>
                <a:cs typeface="Segoe UI Semibold" panose="020B0702040204020203" pitchFamily="34" charset="0"/>
              </a:rPr>
              <a:t>Which algorithm?</a:t>
            </a:r>
          </a:p>
        </p:txBody>
      </p:sp>
      <p:sp>
        <p:nvSpPr>
          <p:cNvPr id="168" name="Rectangle 41">
            <a:extLst>
              <a:ext uri="{FF2B5EF4-FFF2-40B4-BE49-F238E27FC236}">
                <a16:creationId xmlns:a16="http://schemas.microsoft.com/office/drawing/2014/main" id="{9183C22F-1C08-CC73-0C47-DBFC5C944E52}"/>
              </a:ext>
            </a:extLst>
          </p:cNvPr>
          <p:cNvSpPr/>
          <p:nvPr/>
        </p:nvSpPr>
        <p:spPr bwMode="auto">
          <a:xfrm>
            <a:off x="5578125" y="1956581"/>
            <a:ext cx="3239906" cy="8402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Which </a:t>
            </a:r>
            <a:r>
              <a:rPr lang="pl-PL" sz="2700" kern="1200" dirty="0" err="1">
                <a:solidFill>
                  <a:prstClr val="black"/>
                </a:solidFill>
                <a:latin typeface="Segoe UI Semibold" panose="020B0702040204020203" pitchFamily="34" charset="0"/>
                <a:ea typeface="Segoe UI" pitchFamily="34" charset="0"/>
                <a:cs typeface="Segoe UI Semibold" panose="020B0702040204020203" pitchFamily="34" charset="0"/>
              </a:rPr>
              <a:t>hyper</a:t>
            </a: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parameters?</a:t>
            </a:r>
          </a:p>
        </p:txBody>
      </p:sp>
      <p:sp>
        <p:nvSpPr>
          <p:cNvPr id="169" name="Rectangle 28">
            <a:extLst>
              <a:ext uri="{FF2B5EF4-FFF2-40B4-BE49-F238E27FC236}">
                <a16:creationId xmlns:a16="http://schemas.microsoft.com/office/drawing/2014/main" id="{BA752AE4-4F47-EA99-A2D8-91715BF66510}"/>
              </a:ext>
            </a:extLst>
          </p:cNvPr>
          <p:cNvSpPr/>
          <p:nvPr/>
        </p:nvSpPr>
        <p:spPr bwMode="auto">
          <a:xfrm>
            <a:off x="736306" y="1956581"/>
            <a:ext cx="2068267" cy="84022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32508">
              <a:lnSpc>
                <a:spcPct val="90000"/>
              </a:lnSpc>
              <a:buClrTx/>
              <a:buFontTx/>
              <a:buNone/>
              <a:defRPr/>
            </a:pPr>
            <a:r>
              <a:rPr lang="en-US" sz="2700" kern="1200" dirty="0">
                <a:solidFill>
                  <a:prstClr val="black"/>
                </a:solidFill>
                <a:latin typeface="Segoe UI Semibold" panose="020B0702040204020203" pitchFamily="34" charset="0"/>
                <a:ea typeface="Segoe UI" pitchFamily="34" charset="0"/>
                <a:cs typeface="Segoe UI Semibold" panose="020B0702040204020203" pitchFamily="34" charset="0"/>
              </a:rPr>
              <a:t>Which features?</a:t>
            </a:r>
          </a:p>
        </p:txBody>
      </p:sp>
      <p:sp>
        <p:nvSpPr>
          <p:cNvPr id="170" name="Diamond 3">
            <a:extLst>
              <a:ext uri="{FF2B5EF4-FFF2-40B4-BE49-F238E27FC236}">
                <a16:creationId xmlns:a16="http://schemas.microsoft.com/office/drawing/2014/main" id="{B6D6789F-33B1-35C4-E7AB-C7B1EBB7EB84}"/>
              </a:ext>
            </a:extLst>
          </p:cNvPr>
          <p:cNvSpPr/>
          <p:nvPr/>
        </p:nvSpPr>
        <p:spPr bwMode="auto">
          <a:xfrm>
            <a:off x="8982476" y="2767660"/>
            <a:ext cx="323914" cy="2410553"/>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noFill/>
          <a:ln w="12700" cap="flat" cmpd="sng" algn="ctr">
            <a:solidFill>
              <a:srgbClr val="1E1D3B"/>
            </a:solidFill>
            <a:prstDash val="solid"/>
            <a:miter lim="800000"/>
            <a:headEnd type="none"/>
            <a:tailEnd type="none"/>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71" name="Rectangle 79">
            <a:extLst>
              <a:ext uri="{FF2B5EF4-FFF2-40B4-BE49-F238E27FC236}">
                <a16:creationId xmlns:a16="http://schemas.microsoft.com/office/drawing/2014/main" id="{381D38EA-1E2F-BC75-6CC3-42D68E9405A9}"/>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50%</a:t>
            </a:r>
          </a:p>
        </p:txBody>
      </p:sp>
      <p:sp>
        <p:nvSpPr>
          <p:cNvPr id="172" name="Rectangle 80">
            <a:extLst>
              <a:ext uri="{FF2B5EF4-FFF2-40B4-BE49-F238E27FC236}">
                <a16:creationId xmlns:a16="http://schemas.microsoft.com/office/drawing/2014/main" id="{5FB48927-7684-269B-7175-09E891148699}"/>
              </a:ext>
            </a:extLst>
          </p:cNvPr>
          <p:cNvSpPr/>
          <p:nvPr/>
        </p:nvSpPr>
        <p:spPr bwMode="auto">
          <a:xfrm>
            <a:off x="11310121" y="2353836"/>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30%</a:t>
            </a:r>
          </a:p>
        </p:txBody>
      </p:sp>
      <p:sp>
        <p:nvSpPr>
          <p:cNvPr id="173" name="Rectangle 89">
            <a:extLst>
              <a:ext uri="{FF2B5EF4-FFF2-40B4-BE49-F238E27FC236}">
                <a16:creationId xmlns:a16="http://schemas.microsoft.com/office/drawing/2014/main" id="{A97647D1-A459-807F-DEC4-6B98B6E58296}"/>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70%</a:t>
            </a:r>
          </a:p>
        </p:txBody>
      </p:sp>
      <p:sp>
        <p:nvSpPr>
          <p:cNvPr id="174" name="Rectangle 90">
            <a:extLst>
              <a:ext uri="{FF2B5EF4-FFF2-40B4-BE49-F238E27FC236}">
                <a16:creationId xmlns:a16="http://schemas.microsoft.com/office/drawing/2014/main" id="{1C19E35B-157D-F87F-DD69-3F25E2675546}"/>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30%</a:t>
            </a:r>
          </a:p>
        </p:txBody>
      </p:sp>
      <p:sp>
        <p:nvSpPr>
          <p:cNvPr id="175" name="Rectangle 122">
            <a:extLst>
              <a:ext uri="{FF2B5EF4-FFF2-40B4-BE49-F238E27FC236}">
                <a16:creationId xmlns:a16="http://schemas.microsoft.com/office/drawing/2014/main" id="{9A4D93D7-4E42-47E1-C37C-F54D1F30A39E}"/>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45%</a:t>
            </a:r>
          </a:p>
        </p:txBody>
      </p:sp>
      <p:sp>
        <p:nvSpPr>
          <p:cNvPr id="176" name="Rectangle 136">
            <a:extLst>
              <a:ext uri="{FF2B5EF4-FFF2-40B4-BE49-F238E27FC236}">
                <a16:creationId xmlns:a16="http://schemas.microsoft.com/office/drawing/2014/main" id="{E974AAAB-9B41-9146-3E51-ECEEBB6436D1}"/>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50%</a:t>
            </a:r>
          </a:p>
        </p:txBody>
      </p:sp>
      <p:sp>
        <p:nvSpPr>
          <p:cNvPr id="177" name="Rectangle 137">
            <a:extLst>
              <a:ext uri="{FF2B5EF4-FFF2-40B4-BE49-F238E27FC236}">
                <a16:creationId xmlns:a16="http://schemas.microsoft.com/office/drawing/2014/main" id="{F431C072-CE24-3B64-1C85-B05A49976EC2}"/>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65%</a:t>
            </a:r>
          </a:p>
        </p:txBody>
      </p:sp>
      <p:sp>
        <p:nvSpPr>
          <p:cNvPr id="178" name="Rectangle 138">
            <a:extLst>
              <a:ext uri="{FF2B5EF4-FFF2-40B4-BE49-F238E27FC236}">
                <a16:creationId xmlns:a16="http://schemas.microsoft.com/office/drawing/2014/main" id="{D6115683-3748-2B81-511B-452CA03DAB38}"/>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95%</a:t>
            </a:r>
          </a:p>
        </p:txBody>
      </p:sp>
      <p:sp>
        <p:nvSpPr>
          <p:cNvPr id="179" name="Rectangle 139">
            <a:extLst>
              <a:ext uri="{FF2B5EF4-FFF2-40B4-BE49-F238E27FC236}">
                <a16:creationId xmlns:a16="http://schemas.microsoft.com/office/drawing/2014/main" id="{C45C87DE-7647-0C5B-D907-783C4C7CF77A}"/>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35%</a:t>
            </a:r>
          </a:p>
        </p:txBody>
      </p:sp>
      <p:sp>
        <p:nvSpPr>
          <p:cNvPr id="180" name="Rectangle 140">
            <a:extLst>
              <a:ext uri="{FF2B5EF4-FFF2-40B4-BE49-F238E27FC236}">
                <a16:creationId xmlns:a16="http://schemas.microsoft.com/office/drawing/2014/main" id="{8744ED38-66C8-A366-4FB6-B199E1E722B7}"/>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10%</a:t>
            </a:r>
          </a:p>
        </p:txBody>
      </p:sp>
      <p:sp>
        <p:nvSpPr>
          <p:cNvPr id="181" name="Rectangle 141">
            <a:extLst>
              <a:ext uri="{FF2B5EF4-FFF2-40B4-BE49-F238E27FC236}">
                <a16:creationId xmlns:a16="http://schemas.microsoft.com/office/drawing/2014/main" id="{85A7F760-DFBF-95A6-80BC-9AD8282FBFB6}"/>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75%</a:t>
            </a:r>
          </a:p>
        </p:txBody>
      </p:sp>
      <p:sp>
        <p:nvSpPr>
          <p:cNvPr id="182" name="Rectangle 142">
            <a:extLst>
              <a:ext uri="{FF2B5EF4-FFF2-40B4-BE49-F238E27FC236}">
                <a16:creationId xmlns:a16="http://schemas.microsoft.com/office/drawing/2014/main" id="{BDF87262-FAAD-C16A-9638-D14CE7E62F5B}"/>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20%</a:t>
            </a:r>
          </a:p>
        </p:txBody>
      </p:sp>
      <p:sp>
        <p:nvSpPr>
          <p:cNvPr id="183" name="Rectangle 143">
            <a:extLst>
              <a:ext uri="{FF2B5EF4-FFF2-40B4-BE49-F238E27FC236}">
                <a16:creationId xmlns:a16="http://schemas.microsoft.com/office/drawing/2014/main" id="{6642755C-1B16-04E0-67DB-0A2A49E42E3D}"/>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70%</a:t>
            </a:r>
          </a:p>
        </p:txBody>
      </p:sp>
      <p:sp>
        <p:nvSpPr>
          <p:cNvPr id="184" name="Rectangle 144">
            <a:extLst>
              <a:ext uri="{FF2B5EF4-FFF2-40B4-BE49-F238E27FC236}">
                <a16:creationId xmlns:a16="http://schemas.microsoft.com/office/drawing/2014/main" id="{A4CBE7BC-29EB-A2CD-1346-90A54EF6FCEB}"/>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30%</a:t>
            </a:r>
          </a:p>
        </p:txBody>
      </p:sp>
      <p:sp>
        <p:nvSpPr>
          <p:cNvPr id="185" name="Rectangle 145">
            <a:extLst>
              <a:ext uri="{FF2B5EF4-FFF2-40B4-BE49-F238E27FC236}">
                <a16:creationId xmlns:a16="http://schemas.microsoft.com/office/drawing/2014/main" id="{31FDC2F3-4E01-9D40-55F6-CD4E26811B1F}"/>
              </a:ext>
            </a:extLst>
          </p:cNvPr>
          <p:cNvSpPr/>
          <p:nvPr/>
        </p:nvSpPr>
        <p:spPr bwMode="auto">
          <a:xfrm>
            <a:off x="9571633" y="3749344"/>
            <a:ext cx="653228" cy="45898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45719" rIns="91438" bIns="45719" numCol="1" spcCol="0" rtlCol="0" fromWordArt="0" anchor="ctr" anchorCtr="1"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15%</a:t>
            </a:r>
          </a:p>
        </p:txBody>
      </p:sp>
      <p:sp>
        <p:nvSpPr>
          <p:cNvPr id="186" name="Isosceles Triangle 97">
            <a:extLst>
              <a:ext uri="{FF2B5EF4-FFF2-40B4-BE49-F238E27FC236}">
                <a16:creationId xmlns:a16="http://schemas.microsoft.com/office/drawing/2014/main" id="{A2C76BC7-6120-EBAE-01A8-889B2137538D}"/>
              </a:ext>
            </a:extLst>
          </p:cNvPr>
          <p:cNvSpPr/>
          <p:nvPr/>
        </p:nvSpPr>
        <p:spPr bwMode="auto">
          <a:xfrm>
            <a:off x="6293868" y="4119212"/>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87" name="Isosceles Triangle 110">
            <a:extLst>
              <a:ext uri="{FF2B5EF4-FFF2-40B4-BE49-F238E27FC236}">
                <a16:creationId xmlns:a16="http://schemas.microsoft.com/office/drawing/2014/main" id="{5D885343-CB00-512B-3A7B-9A1176F25358}"/>
              </a:ext>
            </a:extLst>
          </p:cNvPr>
          <p:cNvSpPr/>
          <p:nvPr/>
        </p:nvSpPr>
        <p:spPr bwMode="auto">
          <a:xfrm>
            <a:off x="6460572" y="3779962"/>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88" name="Isosceles Triangle 123">
            <a:extLst>
              <a:ext uri="{FF2B5EF4-FFF2-40B4-BE49-F238E27FC236}">
                <a16:creationId xmlns:a16="http://schemas.microsoft.com/office/drawing/2014/main" id="{DC2E66D5-4FDA-CDCC-320A-F2B9FC4C39EE}"/>
              </a:ext>
            </a:extLst>
          </p:cNvPr>
          <p:cNvSpPr/>
          <p:nvPr/>
        </p:nvSpPr>
        <p:spPr bwMode="auto">
          <a:xfrm>
            <a:off x="6944104" y="3101462"/>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89" name="Isosceles Triangle 124">
            <a:extLst>
              <a:ext uri="{FF2B5EF4-FFF2-40B4-BE49-F238E27FC236}">
                <a16:creationId xmlns:a16="http://schemas.microsoft.com/office/drawing/2014/main" id="{3A2C6810-3FFC-2654-D5F0-C58A6156E665}"/>
              </a:ext>
            </a:extLst>
          </p:cNvPr>
          <p:cNvSpPr/>
          <p:nvPr/>
        </p:nvSpPr>
        <p:spPr bwMode="auto">
          <a:xfrm>
            <a:off x="7103926" y="3440712"/>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
        <p:nvSpPr>
          <p:cNvPr id="190" name="Rectangle 163">
            <a:extLst>
              <a:ext uri="{FF2B5EF4-FFF2-40B4-BE49-F238E27FC236}">
                <a16:creationId xmlns:a16="http://schemas.microsoft.com/office/drawing/2014/main" id="{6199DCB6-2A72-8D16-7F0E-11DE1990696F}"/>
              </a:ext>
            </a:extLst>
          </p:cNvPr>
          <p:cNvSpPr/>
          <p:nvPr/>
        </p:nvSpPr>
        <p:spPr bwMode="auto">
          <a:xfrm>
            <a:off x="736306" y="4230994"/>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Regulations</a:t>
            </a:r>
          </a:p>
        </p:txBody>
      </p:sp>
      <p:sp>
        <p:nvSpPr>
          <p:cNvPr id="191" name="Rectangle 170">
            <a:extLst>
              <a:ext uri="{FF2B5EF4-FFF2-40B4-BE49-F238E27FC236}">
                <a16:creationId xmlns:a16="http://schemas.microsoft.com/office/drawing/2014/main" id="{475061DE-BBA0-895E-4A6F-4E5B6E669B71}"/>
              </a:ext>
            </a:extLst>
          </p:cNvPr>
          <p:cNvSpPr/>
          <p:nvPr/>
        </p:nvSpPr>
        <p:spPr bwMode="auto">
          <a:xfrm>
            <a:off x="736306" y="3181185"/>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Condition</a:t>
            </a:r>
          </a:p>
        </p:txBody>
      </p:sp>
      <p:sp>
        <p:nvSpPr>
          <p:cNvPr id="192" name="Rectangle 172">
            <a:extLst>
              <a:ext uri="{FF2B5EF4-FFF2-40B4-BE49-F238E27FC236}">
                <a16:creationId xmlns:a16="http://schemas.microsoft.com/office/drawing/2014/main" id="{EE0F41CD-AF6D-DB9B-F44A-E3D620873E9A}"/>
              </a:ext>
            </a:extLst>
          </p:cNvPr>
          <p:cNvSpPr/>
          <p:nvPr/>
        </p:nvSpPr>
        <p:spPr bwMode="auto">
          <a:xfrm>
            <a:off x="736306" y="2831248"/>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Mileage</a:t>
            </a:r>
          </a:p>
        </p:txBody>
      </p:sp>
      <p:sp>
        <p:nvSpPr>
          <p:cNvPr id="193" name="Rectangle 173">
            <a:extLst>
              <a:ext uri="{FF2B5EF4-FFF2-40B4-BE49-F238E27FC236}">
                <a16:creationId xmlns:a16="http://schemas.microsoft.com/office/drawing/2014/main" id="{5FEE027D-77FF-EB7B-1545-7DAA215ACD94}"/>
              </a:ext>
            </a:extLst>
          </p:cNvPr>
          <p:cNvSpPr/>
          <p:nvPr/>
        </p:nvSpPr>
        <p:spPr bwMode="auto">
          <a:xfrm>
            <a:off x="736306" y="3531121"/>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E7E6E6"/>
                </a:solidFill>
                <a:effectLst/>
                <a:uLnTx/>
                <a:uFillTx/>
                <a:latin typeface="Segoe UI Semibold"/>
                <a:ea typeface="Segoe UI" pitchFamily="34" charset="0"/>
                <a:cs typeface="Segoe UI Semibold" panose="020B0702040204020203" pitchFamily="34" charset="0"/>
              </a:rPr>
              <a:t>Car brand</a:t>
            </a:r>
            <a:endPar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endParaRPr>
          </a:p>
        </p:txBody>
      </p:sp>
      <p:sp>
        <p:nvSpPr>
          <p:cNvPr id="194" name="Rectangle 174">
            <a:extLst>
              <a:ext uri="{FF2B5EF4-FFF2-40B4-BE49-F238E27FC236}">
                <a16:creationId xmlns:a16="http://schemas.microsoft.com/office/drawing/2014/main" id="{DE838D51-C156-1810-0645-3A8260795AA0}"/>
              </a:ext>
            </a:extLst>
          </p:cNvPr>
          <p:cNvSpPr/>
          <p:nvPr/>
        </p:nvSpPr>
        <p:spPr bwMode="auto">
          <a:xfrm>
            <a:off x="736306" y="3881058"/>
            <a:ext cx="1859543" cy="295463"/>
          </a:xfrm>
          <a:prstGeom prst="rect">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91438" tIns="54863" rIns="91438" bIns="54863" numCol="1" spcCol="0" rtlCol="0" fromWordArt="0" anchor="ctr" anchorCtr="0" forceAA="0" compatLnSpc="1">
            <a:prstTxWarp prst="textNoShape">
              <a:avLst/>
            </a:prstTxWarp>
            <a:spAutoFit/>
          </a:bodyPr>
          <a:lstStyle/>
          <a:p>
            <a:pPr marL="0" marR="0" lvl="0" indent="0" defTabSz="932508"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7E6E6"/>
                </a:solidFill>
                <a:effectLst/>
                <a:uLnTx/>
                <a:uFillTx/>
                <a:latin typeface="Segoe UI Semibold"/>
                <a:ea typeface="Segoe UI" pitchFamily="34" charset="0"/>
                <a:cs typeface="Segoe UI Semibold" panose="020B0702040204020203" pitchFamily="34" charset="0"/>
              </a:rPr>
              <a:t>Year of make</a:t>
            </a:r>
          </a:p>
        </p:txBody>
      </p:sp>
      <p:sp>
        <p:nvSpPr>
          <p:cNvPr id="195" name="Isosceles Triangle 119">
            <a:extLst>
              <a:ext uri="{FF2B5EF4-FFF2-40B4-BE49-F238E27FC236}">
                <a16:creationId xmlns:a16="http://schemas.microsoft.com/office/drawing/2014/main" id="{075C6113-09D5-6D15-1035-2C408187B6D2}"/>
              </a:ext>
            </a:extLst>
          </p:cNvPr>
          <p:cNvSpPr/>
          <p:nvPr/>
        </p:nvSpPr>
        <p:spPr bwMode="auto">
          <a:xfrm>
            <a:off x="6779922" y="4458460"/>
            <a:ext cx="137158" cy="91438"/>
          </a:xfrm>
          <a:prstGeom prst="triangle">
            <a:avLst/>
          </a:prstGeom>
          <a:solidFill>
            <a:srgbClr val="1E1D3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508"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E7E6E6"/>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736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171"/>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173"/>
                                        </p:tgtEl>
                                        <p:attrNameLst>
                                          <p:attrName>style.visibility</p:attrName>
                                        </p:attrNameLst>
                                      </p:cBhvr>
                                      <p:to>
                                        <p:strVal val="visible"/>
                                      </p:to>
                                    </p:set>
                                    <p:anim calcmode="lin" valueType="num">
                                      <p:cBhvr additive="base">
                                        <p:cTn id="9" dur="80"/>
                                        <p:tgtEl>
                                          <p:spTgt spid="173"/>
                                        </p:tgtEl>
                                        <p:attrNameLst>
                                          <p:attrName>ppt_x</p:attrName>
                                        </p:attrNameLst>
                                      </p:cBhvr>
                                      <p:tavLst>
                                        <p:tav tm="0">
                                          <p:val>
                                            <p:strVal val="#ppt_x-#ppt_w*1.125000"/>
                                          </p:val>
                                        </p:tav>
                                        <p:tav tm="100000">
                                          <p:val>
                                            <p:strVal val="#ppt_x"/>
                                          </p:val>
                                        </p:tav>
                                      </p:tavLst>
                                    </p:anim>
                                    <p:animEffect transition="in" filter="wipe(right)">
                                      <p:cBhvr>
                                        <p:cTn id="10" dur="80"/>
                                        <p:tgtEl>
                                          <p:spTgt spid="173"/>
                                        </p:tgtEl>
                                      </p:cBhvr>
                                    </p:animEffect>
                                  </p:childTnLst>
                                </p:cTn>
                              </p:par>
                              <p:par>
                                <p:cTn id="11" presetID="10" presetClass="exit" presetSubtype="0" fill="hold" grpId="1" nodeType="withEffect">
                                  <p:stCondLst>
                                    <p:cond delay="100"/>
                                  </p:stCondLst>
                                  <p:childTnLst>
                                    <p:animEffect transition="out" filter="fade">
                                      <p:cBhvr>
                                        <p:cTn id="12" dur="150"/>
                                        <p:tgtEl>
                                          <p:spTgt spid="162"/>
                                        </p:tgtEl>
                                      </p:cBhvr>
                                    </p:animEffect>
                                    <p:set>
                                      <p:cBhvr>
                                        <p:cTn id="13" dur="1" fill="hold">
                                          <p:stCondLst>
                                            <p:cond delay="149"/>
                                          </p:stCondLst>
                                        </p:cTn>
                                        <p:tgtEl>
                                          <p:spTgt spid="162"/>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63"/>
                                        </p:tgtEl>
                                        <p:attrNameLst>
                                          <p:attrName>style.visibility</p:attrName>
                                        </p:attrNameLst>
                                      </p:cBhvr>
                                      <p:to>
                                        <p:strVal val="visible"/>
                                      </p:to>
                                    </p:set>
                                    <p:animEffect transition="in" filter="fade">
                                      <p:cBhvr>
                                        <p:cTn id="16" dur="150"/>
                                        <p:tgtEl>
                                          <p:spTgt spid="163"/>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173"/>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94"/>
                                        </p:tgtEl>
                                        <p:attrNameLst>
                                          <p:attrName>style.visibility</p:attrName>
                                        </p:attrNameLst>
                                      </p:cBhvr>
                                      <p:to>
                                        <p:strVal val="visible"/>
                                      </p:to>
                                    </p:set>
                                    <p:animEffect transition="in" filter="wipe(up)">
                                      <p:cBhvr>
                                        <p:cTn id="21" dur="150"/>
                                        <p:tgtEl>
                                          <p:spTgt spid="194"/>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90"/>
                                        </p:tgtEl>
                                        <p:attrNameLst>
                                          <p:attrName>style.visibility</p:attrName>
                                        </p:attrNameLst>
                                      </p:cBhvr>
                                      <p:to>
                                        <p:strVal val="visible"/>
                                      </p:to>
                                    </p:set>
                                    <p:animEffect transition="in" filter="wipe(up)">
                                      <p:cBhvr>
                                        <p:cTn id="24" dur="150"/>
                                        <p:tgtEl>
                                          <p:spTgt spid="190"/>
                                        </p:tgtEl>
                                      </p:cBhvr>
                                    </p:animEffect>
                                  </p:childTnLst>
                                </p:cTn>
                              </p:par>
                              <p:par>
                                <p:cTn id="25" presetID="22" presetClass="exit" presetSubtype="1" fill="hold" grpId="0" nodeType="withEffect">
                                  <p:stCondLst>
                                    <p:cond delay="100"/>
                                  </p:stCondLst>
                                  <p:childTnLst>
                                    <p:animEffect transition="out" filter="wipe(up)">
                                      <p:cBhvr>
                                        <p:cTn id="26" dur="150"/>
                                        <p:tgtEl>
                                          <p:spTgt spid="192"/>
                                        </p:tgtEl>
                                      </p:cBhvr>
                                    </p:animEffect>
                                    <p:set>
                                      <p:cBhvr>
                                        <p:cTn id="27" dur="1" fill="hold">
                                          <p:stCondLst>
                                            <p:cond delay="149"/>
                                          </p:stCondLst>
                                        </p:cTn>
                                        <p:tgtEl>
                                          <p:spTgt spid="192"/>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75"/>
                                        </p:tgtEl>
                                        <p:attrNameLst>
                                          <p:attrName>style.visibility</p:attrName>
                                        </p:attrNameLst>
                                      </p:cBhvr>
                                      <p:to>
                                        <p:strVal val="visible"/>
                                      </p:to>
                                    </p:set>
                                    <p:anim calcmode="lin" valueType="num">
                                      <p:cBhvr additive="base">
                                        <p:cTn id="30" dur="80"/>
                                        <p:tgtEl>
                                          <p:spTgt spid="175"/>
                                        </p:tgtEl>
                                        <p:attrNameLst>
                                          <p:attrName>ppt_x</p:attrName>
                                        </p:attrNameLst>
                                      </p:cBhvr>
                                      <p:tavLst>
                                        <p:tav tm="0">
                                          <p:val>
                                            <p:strVal val="#ppt_x-#ppt_w*1.125000"/>
                                          </p:val>
                                        </p:tav>
                                        <p:tav tm="100000">
                                          <p:val>
                                            <p:strVal val="#ppt_x"/>
                                          </p:val>
                                        </p:tav>
                                      </p:tavLst>
                                    </p:anim>
                                    <p:animEffect transition="in" filter="wipe(right)">
                                      <p:cBhvr>
                                        <p:cTn id="31" dur="80"/>
                                        <p:tgtEl>
                                          <p:spTgt spid="175"/>
                                        </p:tgtEl>
                                      </p:cBhvr>
                                    </p:animEffect>
                                  </p:childTnLst>
                                </p:cTn>
                              </p:par>
                              <p:par>
                                <p:cTn id="32" presetID="10" presetClass="exit" presetSubtype="0" fill="hold" grpId="5" nodeType="withEffect">
                                  <p:stCondLst>
                                    <p:cond delay="200"/>
                                  </p:stCondLst>
                                  <p:childTnLst>
                                    <p:animEffect transition="out" filter="fade">
                                      <p:cBhvr>
                                        <p:cTn id="33" dur="150"/>
                                        <p:tgtEl>
                                          <p:spTgt spid="163"/>
                                        </p:tgtEl>
                                      </p:cBhvr>
                                    </p:animEffect>
                                    <p:set>
                                      <p:cBhvr>
                                        <p:cTn id="34" dur="1" fill="hold">
                                          <p:stCondLst>
                                            <p:cond delay="149"/>
                                          </p:stCondLst>
                                        </p:cTn>
                                        <p:tgtEl>
                                          <p:spTgt spid="163"/>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66"/>
                                        </p:tgtEl>
                                        <p:attrNameLst>
                                          <p:attrName>style.visibility</p:attrName>
                                        </p:attrNameLst>
                                      </p:cBhvr>
                                      <p:to>
                                        <p:strVal val="visible"/>
                                      </p:to>
                                    </p:set>
                                    <p:animEffect transition="in" filter="fade">
                                      <p:cBhvr>
                                        <p:cTn id="37" dur="150"/>
                                        <p:tgtEl>
                                          <p:spTgt spid="166"/>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75"/>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90"/>
                                        </p:tgtEl>
                                      </p:cBhvr>
                                    </p:animEffect>
                                    <p:set>
                                      <p:cBhvr>
                                        <p:cTn id="42" dur="1" fill="hold">
                                          <p:stCondLst>
                                            <p:cond delay="149"/>
                                          </p:stCondLst>
                                        </p:cTn>
                                        <p:tgtEl>
                                          <p:spTgt spid="190"/>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174"/>
                                        </p:tgtEl>
                                        <p:attrNameLst>
                                          <p:attrName>style.visibility</p:attrName>
                                        </p:attrNameLst>
                                      </p:cBhvr>
                                      <p:to>
                                        <p:strVal val="visible"/>
                                      </p:to>
                                    </p:set>
                                    <p:anim calcmode="lin" valueType="num">
                                      <p:cBhvr additive="base">
                                        <p:cTn id="45" dur="80"/>
                                        <p:tgtEl>
                                          <p:spTgt spid="174"/>
                                        </p:tgtEl>
                                        <p:attrNameLst>
                                          <p:attrName>ppt_x</p:attrName>
                                        </p:attrNameLst>
                                      </p:cBhvr>
                                      <p:tavLst>
                                        <p:tav tm="0">
                                          <p:val>
                                            <p:strVal val="#ppt_x-#ppt_w*1.125000"/>
                                          </p:val>
                                        </p:tav>
                                        <p:tav tm="100000">
                                          <p:val>
                                            <p:strVal val="#ppt_x"/>
                                          </p:val>
                                        </p:tav>
                                      </p:tavLst>
                                    </p:anim>
                                    <p:animEffect transition="in" filter="wipe(right)">
                                      <p:cBhvr>
                                        <p:cTn id="46" dur="80"/>
                                        <p:tgtEl>
                                          <p:spTgt spid="174"/>
                                        </p:tgtEl>
                                      </p:cBhvr>
                                    </p:animEffect>
                                  </p:childTnLst>
                                </p:cTn>
                              </p:par>
                              <p:par>
                                <p:cTn id="47" presetID="10" presetClass="exit" presetSubtype="0" fill="hold" grpId="5" nodeType="withEffect">
                                  <p:stCondLst>
                                    <p:cond delay="300"/>
                                  </p:stCondLst>
                                  <p:childTnLst>
                                    <p:animEffect transition="out" filter="fade">
                                      <p:cBhvr>
                                        <p:cTn id="48" dur="150"/>
                                        <p:tgtEl>
                                          <p:spTgt spid="166"/>
                                        </p:tgtEl>
                                      </p:cBhvr>
                                    </p:animEffect>
                                    <p:set>
                                      <p:cBhvr>
                                        <p:cTn id="49" dur="1" fill="hold">
                                          <p:stCondLst>
                                            <p:cond delay="149"/>
                                          </p:stCondLst>
                                        </p:cTn>
                                        <p:tgtEl>
                                          <p:spTgt spid="166"/>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64"/>
                                        </p:tgtEl>
                                        <p:attrNameLst>
                                          <p:attrName>style.visibility</p:attrName>
                                        </p:attrNameLst>
                                      </p:cBhvr>
                                      <p:to>
                                        <p:strVal val="visible"/>
                                      </p:to>
                                    </p:set>
                                    <p:animEffect transition="in" filter="fade">
                                      <p:cBhvr>
                                        <p:cTn id="52" dur="150"/>
                                        <p:tgtEl>
                                          <p:spTgt spid="164"/>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174"/>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92"/>
                                        </p:tgtEl>
                                        <p:attrNameLst>
                                          <p:attrName>style.visibility</p:attrName>
                                        </p:attrNameLst>
                                      </p:cBhvr>
                                      <p:to>
                                        <p:strVal val="visible"/>
                                      </p:to>
                                    </p:set>
                                    <p:animEffect transition="in" filter="wipe(down)">
                                      <p:cBhvr>
                                        <p:cTn id="57" dur="150"/>
                                        <p:tgtEl>
                                          <p:spTgt spid="192"/>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76"/>
                                        </p:tgtEl>
                                        <p:attrNameLst>
                                          <p:attrName>style.visibility</p:attrName>
                                        </p:attrNameLst>
                                      </p:cBhvr>
                                      <p:to>
                                        <p:strVal val="visible"/>
                                      </p:to>
                                    </p:set>
                                    <p:anim calcmode="lin" valueType="num">
                                      <p:cBhvr additive="base">
                                        <p:cTn id="60" dur="80"/>
                                        <p:tgtEl>
                                          <p:spTgt spid="176"/>
                                        </p:tgtEl>
                                        <p:attrNameLst>
                                          <p:attrName>ppt_x</p:attrName>
                                        </p:attrNameLst>
                                      </p:cBhvr>
                                      <p:tavLst>
                                        <p:tav tm="0">
                                          <p:val>
                                            <p:strVal val="#ppt_x-#ppt_w*1.125000"/>
                                          </p:val>
                                        </p:tav>
                                        <p:tav tm="100000">
                                          <p:val>
                                            <p:strVal val="#ppt_x"/>
                                          </p:val>
                                        </p:tav>
                                      </p:tavLst>
                                    </p:anim>
                                    <p:animEffect transition="in" filter="wipe(right)">
                                      <p:cBhvr>
                                        <p:cTn id="61" dur="80"/>
                                        <p:tgtEl>
                                          <p:spTgt spid="176"/>
                                        </p:tgtEl>
                                      </p:cBhvr>
                                    </p:animEffect>
                                  </p:childTnLst>
                                </p:cTn>
                              </p:par>
                              <p:par>
                                <p:cTn id="62" presetID="10" presetClass="exit" presetSubtype="0" fill="hold" grpId="3" nodeType="withEffect">
                                  <p:stCondLst>
                                    <p:cond delay="400"/>
                                  </p:stCondLst>
                                  <p:childTnLst>
                                    <p:animEffect transition="out" filter="fade">
                                      <p:cBhvr>
                                        <p:cTn id="63" dur="150"/>
                                        <p:tgtEl>
                                          <p:spTgt spid="164"/>
                                        </p:tgtEl>
                                      </p:cBhvr>
                                    </p:animEffect>
                                    <p:set>
                                      <p:cBhvr>
                                        <p:cTn id="64" dur="1" fill="hold">
                                          <p:stCondLst>
                                            <p:cond delay="149"/>
                                          </p:stCondLst>
                                        </p:cTn>
                                        <p:tgtEl>
                                          <p:spTgt spid="164"/>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63"/>
                                        </p:tgtEl>
                                        <p:attrNameLst>
                                          <p:attrName>style.visibility</p:attrName>
                                        </p:attrNameLst>
                                      </p:cBhvr>
                                      <p:to>
                                        <p:strVal val="visible"/>
                                      </p:to>
                                    </p:set>
                                    <p:animEffect transition="in" filter="fade">
                                      <p:cBhvr>
                                        <p:cTn id="67" dur="150"/>
                                        <p:tgtEl>
                                          <p:spTgt spid="163"/>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76"/>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91"/>
                                        </p:tgtEl>
                                      </p:cBhvr>
                                    </p:animEffect>
                                    <p:set>
                                      <p:cBhvr>
                                        <p:cTn id="72" dur="1" fill="hold">
                                          <p:stCondLst>
                                            <p:cond delay="149"/>
                                          </p:stCondLst>
                                        </p:cTn>
                                        <p:tgtEl>
                                          <p:spTgt spid="19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77"/>
                                        </p:tgtEl>
                                        <p:attrNameLst>
                                          <p:attrName>style.visibility</p:attrName>
                                        </p:attrNameLst>
                                      </p:cBhvr>
                                      <p:to>
                                        <p:strVal val="visible"/>
                                      </p:to>
                                    </p:set>
                                    <p:anim calcmode="lin" valueType="num">
                                      <p:cBhvr additive="base">
                                        <p:cTn id="75" dur="80"/>
                                        <p:tgtEl>
                                          <p:spTgt spid="177"/>
                                        </p:tgtEl>
                                        <p:attrNameLst>
                                          <p:attrName>ppt_x</p:attrName>
                                        </p:attrNameLst>
                                      </p:cBhvr>
                                      <p:tavLst>
                                        <p:tav tm="0">
                                          <p:val>
                                            <p:strVal val="#ppt_x-#ppt_w*1.125000"/>
                                          </p:val>
                                        </p:tav>
                                        <p:tav tm="100000">
                                          <p:val>
                                            <p:strVal val="#ppt_x"/>
                                          </p:val>
                                        </p:tav>
                                      </p:tavLst>
                                    </p:anim>
                                    <p:animEffect transition="in" filter="wipe(right)">
                                      <p:cBhvr>
                                        <p:cTn id="76" dur="80"/>
                                        <p:tgtEl>
                                          <p:spTgt spid="177"/>
                                        </p:tgtEl>
                                      </p:cBhvr>
                                    </p:animEffect>
                                  </p:childTnLst>
                                </p:cTn>
                              </p:par>
                              <p:par>
                                <p:cTn id="77" presetID="10" presetClass="exit" presetSubtype="0" fill="hold" grpId="3" nodeType="withEffect">
                                  <p:stCondLst>
                                    <p:cond delay="500"/>
                                  </p:stCondLst>
                                  <p:childTnLst>
                                    <p:animEffect transition="out" filter="fade">
                                      <p:cBhvr>
                                        <p:cTn id="78" dur="150"/>
                                        <p:tgtEl>
                                          <p:spTgt spid="163"/>
                                        </p:tgtEl>
                                      </p:cBhvr>
                                    </p:animEffect>
                                    <p:set>
                                      <p:cBhvr>
                                        <p:cTn id="79" dur="1" fill="hold">
                                          <p:stCondLst>
                                            <p:cond delay="149"/>
                                          </p:stCondLst>
                                        </p:cTn>
                                        <p:tgtEl>
                                          <p:spTgt spid="163"/>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65"/>
                                        </p:tgtEl>
                                        <p:attrNameLst>
                                          <p:attrName>style.visibility</p:attrName>
                                        </p:attrNameLst>
                                      </p:cBhvr>
                                      <p:to>
                                        <p:strVal val="visible"/>
                                      </p:to>
                                    </p:set>
                                    <p:animEffect transition="in" filter="fade">
                                      <p:cBhvr>
                                        <p:cTn id="82" dur="150"/>
                                        <p:tgtEl>
                                          <p:spTgt spid="165"/>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77"/>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90"/>
                                        </p:tgtEl>
                                        <p:attrNameLst>
                                          <p:attrName>style.visibility</p:attrName>
                                        </p:attrNameLst>
                                      </p:cBhvr>
                                      <p:to>
                                        <p:strVal val="visible"/>
                                      </p:to>
                                    </p:set>
                                    <p:animEffect transition="in" filter="wipe(up)">
                                      <p:cBhvr>
                                        <p:cTn id="87" dur="150"/>
                                        <p:tgtEl>
                                          <p:spTgt spid="190"/>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78"/>
                                        </p:tgtEl>
                                        <p:attrNameLst>
                                          <p:attrName>style.visibility</p:attrName>
                                        </p:attrNameLst>
                                      </p:cBhvr>
                                      <p:to>
                                        <p:strVal val="visible"/>
                                      </p:to>
                                    </p:set>
                                    <p:anim calcmode="lin" valueType="num">
                                      <p:cBhvr additive="base">
                                        <p:cTn id="90" dur="80"/>
                                        <p:tgtEl>
                                          <p:spTgt spid="178"/>
                                        </p:tgtEl>
                                        <p:attrNameLst>
                                          <p:attrName>ppt_x</p:attrName>
                                        </p:attrNameLst>
                                      </p:cBhvr>
                                      <p:tavLst>
                                        <p:tav tm="0">
                                          <p:val>
                                            <p:strVal val="#ppt_x-#ppt_w*1.125000"/>
                                          </p:val>
                                        </p:tav>
                                        <p:tav tm="100000">
                                          <p:val>
                                            <p:strVal val="#ppt_x"/>
                                          </p:val>
                                        </p:tav>
                                      </p:tavLst>
                                    </p:anim>
                                    <p:animEffect transition="in" filter="wipe(right)">
                                      <p:cBhvr>
                                        <p:cTn id="91" dur="80"/>
                                        <p:tgtEl>
                                          <p:spTgt spid="178"/>
                                        </p:tgtEl>
                                      </p:cBhvr>
                                    </p:animEffect>
                                  </p:childTnLst>
                                </p:cTn>
                              </p:par>
                              <p:par>
                                <p:cTn id="92" presetID="10" presetClass="exit" presetSubtype="0" fill="hold" grpId="3" nodeType="withEffect">
                                  <p:stCondLst>
                                    <p:cond delay="600"/>
                                  </p:stCondLst>
                                  <p:childTnLst>
                                    <p:animEffect transition="out" filter="fade">
                                      <p:cBhvr>
                                        <p:cTn id="93" dur="150"/>
                                        <p:tgtEl>
                                          <p:spTgt spid="165"/>
                                        </p:tgtEl>
                                      </p:cBhvr>
                                    </p:animEffect>
                                    <p:set>
                                      <p:cBhvr>
                                        <p:cTn id="94" dur="1" fill="hold">
                                          <p:stCondLst>
                                            <p:cond delay="149"/>
                                          </p:stCondLst>
                                        </p:cTn>
                                        <p:tgtEl>
                                          <p:spTgt spid="165"/>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62"/>
                                        </p:tgtEl>
                                        <p:attrNameLst>
                                          <p:attrName>style.visibility</p:attrName>
                                        </p:attrNameLst>
                                      </p:cBhvr>
                                      <p:to>
                                        <p:strVal val="visible"/>
                                      </p:to>
                                    </p:set>
                                    <p:animEffect transition="in" filter="fade">
                                      <p:cBhvr>
                                        <p:cTn id="97" dur="150"/>
                                        <p:tgtEl>
                                          <p:spTgt spid="162"/>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78"/>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91"/>
                                        </p:tgtEl>
                                        <p:attrNameLst>
                                          <p:attrName>style.visibility</p:attrName>
                                        </p:attrNameLst>
                                      </p:cBhvr>
                                      <p:to>
                                        <p:strVal val="visible"/>
                                      </p:to>
                                    </p:set>
                                    <p:animEffect transition="in" filter="wipe(down)">
                                      <p:cBhvr>
                                        <p:cTn id="102" dur="150"/>
                                        <p:tgtEl>
                                          <p:spTgt spid="191"/>
                                        </p:tgtEl>
                                      </p:cBhvr>
                                    </p:animEffect>
                                  </p:childTnLst>
                                </p:cTn>
                              </p:par>
                              <p:par>
                                <p:cTn id="103" presetID="22" presetClass="exit" presetSubtype="1" fill="hold" grpId="2" nodeType="withEffect">
                                  <p:stCondLst>
                                    <p:cond delay="600"/>
                                  </p:stCondLst>
                                  <p:childTnLst>
                                    <p:animEffect transition="out" filter="wipe(up)">
                                      <p:cBhvr>
                                        <p:cTn id="104" dur="150"/>
                                        <p:tgtEl>
                                          <p:spTgt spid="192"/>
                                        </p:tgtEl>
                                      </p:cBhvr>
                                    </p:animEffect>
                                    <p:set>
                                      <p:cBhvr>
                                        <p:cTn id="105" dur="1" fill="hold">
                                          <p:stCondLst>
                                            <p:cond delay="149"/>
                                          </p:stCondLst>
                                        </p:cTn>
                                        <p:tgtEl>
                                          <p:spTgt spid="192"/>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79"/>
                                        </p:tgtEl>
                                        <p:attrNameLst>
                                          <p:attrName>style.visibility</p:attrName>
                                        </p:attrNameLst>
                                      </p:cBhvr>
                                      <p:to>
                                        <p:strVal val="visible"/>
                                      </p:to>
                                    </p:set>
                                    <p:anim calcmode="lin" valueType="num">
                                      <p:cBhvr additive="base">
                                        <p:cTn id="108" dur="80"/>
                                        <p:tgtEl>
                                          <p:spTgt spid="179"/>
                                        </p:tgtEl>
                                        <p:attrNameLst>
                                          <p:attrName>ppt_x</p:attrName>
                                        </p:attrNameLst>
                                      </p:cBhvr>
                                      <p:tavLst>
                                        <p:tav tm="0">
                                          <p:val>
                                            <p:strVal val="#ppt_x-#ppt_w*1.125000"/>
                                          </p:val>
                                        </p:tav>
                                        <p:tav tm="100000">
                                          <p:val>
                                            <p:strVal val="#ppt_x"/>
                                          </p:val>
                                        </p:tav>
                                      </p:tavLst>
                                    </p:anim>
                                    <p:animEffect transition="in" filter="wipe(right)">
                                      <p:cBhvr>
                                        <p:cTn id="109" dur="80"/>
                                        <p:tgtEl>
                                          <p:spTgt spid="179"/>
                                        </p:tgtEl>
                                      </p:cBhvr>
                                    </p:animEffect>
                                  </p:childTnLst>
                                </p:cTn>
                              </p:par>
                              <p:par>
                                <p:cTn id="110" presetID="10" presetClass="exit" presetSubtype="0" fill="hold" grpId="2" nodeType="withEffect">
                                  <p:stCondLst>
                                    <p:cond delay="700"/>
                                  </p:stCondLst>
                                  <p:childTnLst>
                                    <p:animEffect transition="out" filter="fade">
                                      <p:cBhvr>
                                        <p:cTn id="111" dur="150"/>
                                        <p:tgtEl>
                                          <p:spTgt spid="162"/>
                                        </p:tgtEl>
                                      </p:cBhvr>
                                    </p:animEffect>
                                    <p:set>
                                      <p:cBhvr>
                                        <p:cTn id="112" dur="1" fill="hold">
                                          <p:stCondLst>
                                            <p:cond delay="149"/>
                                          </p:stCondLst>
                                        </p:cTn>
                                        <p:tgtEl>
                                          <p:spTgt spid="162"/>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66"/>
                                        </p:tgtEl>
                                        <p:attrNameLst>
                                          <p:attrName>style.visibility</p:attrName>
                                        </p:attrNameLst>
                                      </p:cBhvr>
                                      <p:to>
                                        <p:strVal val="visible"/>
                                      </p:to>
                                    </p:set>
                                    <p:animEffect transition="in" filter="fade">
                                      <p:cBhvr>
                                        <p:cTn id="115" dur="150"/>
                                        <p:tgtEl>
                                          <p:spTgt spid="166"/>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79"/>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94"/>
                                        </p:tgtEl>
                                      </p:cBhvr>
                                    </p:animEffect>
                                    <p:set>
                                      <p:cBhvr>
                                        <p:cTn id="120" dur="1" fill="hold">
                                          <p:stCondLst>
                                            <p:cond delay="149"/>
                                          </p:stCondLst>
                                        </p:cTn>
                                        <p:tgtEl>
                                          <p:spTgt spid="194"/>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90"/>
                                        </p:tgtEl>
                                      </p:cBhvr>
                                    </p:animEffect>
                                    <p:set>
                                      <p:cBhvr>
                                        <p:cTn id="123" dur="1" fill="hold">
                                          <p:stCondLst>
                                            <p:cond delay="149"/>
                                          </p:stCondLst>
                                        </p:cTn>
                                        <p:tgtEl>
                                          <p:spTgt spid="190"/>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93"/>
                                        </p:tgtEl>
                                      </p:cBhvr>
                                    </p:animEffect>
                                    <p:set>
                                      <p:cBhvr>
                                        <p:cTn id="126" dur="1" fill="hold">
                                          <p:stCondLst>
                                            <p:cond delay="149"/>
                                          </p:stCondLst>
                                        </p:cTn>
                                        <p:tgtEl>
                                          <p:spTgt spid="193"/>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80"/>
                                        </p:tgtEl>
                                        <p:attrNameLst>
                                          <p:attrName>style.visibility</p:attrName>
                                        </p:attrNameLst>
                                      </p:cBhvr>
                                      <p:to>
                                        <p:strVal val="visible"/>
                                      </p:to>
                                    </p:set>
                                    <p:anim calcmode="lin" valueType="num">
                                      <p:cBhvr additive="base">
                                        <p:cTn id="129" dur="80"/>
                                        <p:tgtEl>
                                          <p:spTgt spid="180"/>
                                        </p:tgtEl>
                                        <p:attrNameLst>
                                          <p:attrName>ppt_x</p:attrName>
                                        </p:attrNameLst>
                                      </p:cBhvr>
                                      <p:tavLst>
                                        <p:tav tm="0">
                                          <p:val>
                                            <p:strVal val="#ppt_x-#ppt_w*1.125000"/>
                                          </p:val>
                                        </p:tav>
                                        <p:tav tm="100000">
                                          <p:val>
                                            <p:strVal val="#ppt_x"/>
                                          </p:val>
                                        </p:tav>
                                      </p:tavLst>
                                    </p:anim>
                                    <p:animEffect transition="in" filter="wipe(right)">
                                      <p:cBhvr>
                                        <p:cTn id="130" dur="80"/>
                                        <p:tgtEl>
                                          <p:spTgt spid="180"/>
                                        </p:tgtEl>
                                      </p:cBhvr>
                                    </p:animEffect>
                                  </p:childTnLst>
                                </p:cTn>
                              </p:par>
                              <p:par>
                                <p:cTn id="131" presetID="10" presetClass="exit" presetSubtype="0" fill="hold" grpId="3" nodeType="withEffect">
                                  <p:stCondLst>
                                    <p:cond delay="800"/>
                                  </p:stCondLst>
                                  <p:childTnLst>
                                    <p:animEffect transition="out" filter="fade">
                                      <p:cBhvr>
                                        <p:cTn id="132" dur="150"/>
                                        <p:tgtEl>
                                          <p:spTgt spid="166"/>
                                        </p:tgtEl>
                                      </p:cBhvr>
                                    </p:animEffect>
                                    <p:set>
                                      <p:cBhvr>
                                        <p:cTn id="133" dur="1" fill="hold">
                                          <p:stCondLst>
                                            <p:cond delay="149"/>
                                          </p:stCondLst>
                                        </p:cTn>
                                        <p:tgtEl>
                                          <p:spTgt spid="166"/>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65"/>
                                        </p:tgtEl>
                                        <p:attrNameLst>
                                          <p:attrName>style.visibility</p:attrName>
                                        </p:attrNameLst>
                                      </p:cBhvr>
                                      <p:to>
                                        <p:strVal val="visible"/>
                                      </p:to>
                                    </p:set>
                                    <p:animEffect transition="in" filter="fade">
                                      <p:cBhvr>
                                        <p:cTn id="136" dur="150"/>
                                        <p:tgtEl>
                                          <p:spTgt spid="165"/>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80"/>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81"/>
                                        </p:tgtEl>
                                        <p:attrNameLst>
                                          <p:attrName>style.visibility</p:attrName>
                                        </p:attrNameLst>
                                      </p:cBhvr>
                                      <p:to>
                                        <p:strVal val="visible"/>
                                      </p:to>
                                    </p:set>
                                    <p:anim calcmode="lin" valueType="num">
                                      <p:cBhvr additive="base">
                                        <p:cTn id="141" dur="80"/>
                                        <p:tgtEl>
                                          <p:spTgt spid="181"/>
                                        </p:tgtEl>
                                        <p:attrNameLst>
                                          <p:attrName>ppt_y</p:attrName>
                                        </p:attrNameLst>
                                      </p:cBhvr>
                                      <p:tavLst>
                                        <p:tav tm="0">
                                          <p:val>
                                            <p:strVal val="#ppt_y+#ppt_h*1.125000"/>
                                          </p:val>
                                        </p:tav>
                                        <p:tav tm="100000">
                                          <p:val>
                                            <p:strVal val="#ppt_y"/>
                                          </p:val>
                                        </p:tav>
                                      </p:tavLst>
                                    </p:anim>
                                    <p:animEffect transition="in" filter="wipe(up)">
                                      <p:cBhvr>
                                        <p:cTn id="142" dur="80"/>
                                        <p:tgtEl>
                                          <p:spTgt spid="181"/>
                                        </p:tgtEl>
                                      </p:cBhvr>
                                    </p:animEffect>
                                  </p:childTnLst>
                                </p:cTn>
                              </p:par>
                              <p:par>
                                <p:cTn id="143" presetID="10" presetClass="exit" presetSubtype="0" fill="hold" grpId="4" nodeType="withEffect">
                                  <p:stCondLst>
                                    <p:cond delay="900"/>
                                  </p:stCondLst>
                                  <p:childTnLst>
                                    <p:animEffect transition="out" filter="fade">
                                      <p:cBhvr>
                                        <p:cTn id="144" dur="150"/>
                                        <p:tgtEl>
                                          <p:spTgt spid="165"/>
                                        </p:tgtEl>
                                      </p:cBhvr>
                                    </p:animEffect>
                                    <p:set>
                                      <p:cBhvr>
                                        <p:cTn id="145" dur="1" fill="hold">
                                          <p:stCondLst>
                                            <p:cond delay="149"/>
                                          </p:stCondLst>
                                        </p:cTn>
                                        <p:tgtEl>
                                          <p:spTgt spid="165"/>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63"/>
                                        </p:tgtEl>
                                        <p:attrNameLst>
                                          <p:attrName>style.visibility</p:attrName>
                                        </p:attrNameLst>
                                      </p:cBhvr>
                                      <p:to>
                                        <p:strVal val="visible"/>
                                      </p:to>
                                    </p:set>
                                    <p:animEffect transition="in" filter="fade">
                                      <p:cBhvr>
                                        <p:cTn id="148" dur="150"/>
                                        <p:tgtEl>
                                          <p:spTgt spid="163"/>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81"/>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94"/>
                                        </p:tgtEl>
                                        <p:attrNameLst>
                                          <p:attrName>style.visibility</p:attrName>
                                        </p:attrNameLst>
                                      </p:cBhvr>
                                      <p:to>
                                        <p:strVal val="visible"/>
                                      </p:to>
                                    </p:set>
                                    <p:animEffect transition="in" filter="wipe(up)">
                                      <p:cBhvr>
                                        <p:cTn id="153" dur="150"/>
                                        <p:tgtEl>
                                          <p:spTgt spid="194"/>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93"/>
                                        </p:tgtEl>
                                        <p:attrNameLst>
                                          <p:attrName>style.visibility</p:attrName>
                                        </p:attrNameLst>
                                      </p:cBhvr>
                                      <p:to>
                                        <p:strVal val="visible"/>
                                      </p:to>
                                    </p:set>
                                    <p:animEffect transition="in" filter="wipe(up)">
                                      <p:cBhvr>
                                        <p:cTn id="156" dur="150"/>
                                        <p:tgtEl>
                                          <p:spTgt spid="193"/>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92"/>
                                        </p:tgtEl>
                                        <p:attrNameLst>
                                          <p:attrName>style.visibility</p:attrName>
                                        </p:attrNameLst>
                                      </p:cBhvr>
                                      <p:to>
                                        <p:strVal val="visible"/>
                                      </p:to>
                                    </p:set>
                                    <p:animEffect transition="in" filter="wipe(down)">
                                      <p:cBhvr>
                                        <p:cTn id="159" dur="150"/>
                                        <p:tgtEl>
                                          <p:spTgt spid="192"/>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82"/>
                                        </p:tgtEl>
                                        <p:attrNameLst>
                                          <p:attrName>style.visibility</p:attrName>
                                        </p:attrNameLst>
                                      </p:cBhvr>
                                      <p:to>
                                        <p:strVal val="visible"/>
                                      </p:to>
                                    </p:set>
                                    <p:anim calcmode="lin" valueType="num">
                                      <p:cBhvr additive="base">
                                        <p:cTn id="162" dur="80"/>
                                        <p:tgtEl>
                                          <p:spTgt spid="182"/>
                                        </p:tgtEl>
                                        <p:attrNameLst>
                                          <p:attrName>ppt_y</p:attrName>
                                        </p:attrNameLst>
                                      </p:cBhvr>
                                      <p:tavLst>
                                        <p:tav tm="0">
                                          <p:val>
                                            <p:strVal val="#ppt_y+#ppt_h*1.125000"/>
                                          </p:val>
                                        </p:tav>
                                        <p:tav tm="100000">
                                          <p:val>
                                            <p:strVal val="#ppt_y"/>
                                          </p:val>
                                        </p:tav>
                                      </p:tavLst>
                                    </p:anim>
                                    <p:animEffect transition="in" filter="wipe(up)">
                                      <p:cBhvr>
                                        <p:cTn id="163" dur="80"/>
                                        <p:tgtEl>
                                          <p:spTgt spid="182"/>
                                        </p:tgtEl>
                                      </p:cBhvr>
                                    </p:animEffect>
                                  </p:childTnLst>
                                </p:cTn>
                              </p:par>
                              <p:par>
                                <p:cTn id="164" presetID="10" presetClass="exit" presetSubtype="0" fill="hold" grpId="4" nodeType="withEffect">
                                  <p:stCondLst>
                                    <p:cond delay="1000"/>
                                  </p:stCondLst>
                                  <p:childTnLst>
                                    <p:animEffect transition="out" filter="fade">
                                      <p:cBhvr>
                                        <p:cTn id="165" dur="150"/>
                                        <p:tgtEl>
                                          <p:spTgt spid="163"/>
                                        </p:tgtEl>
                                      </p:cBhvr>
                                    </p:animEffect>
                                    <p:set>
                                      <p:cBhvr>
                                        <p:cTn id="166" dur="1" fill="hold">
                                          <p:stCondLst>
                                            <p:cond delay="149"/>
                                          </p:stCondLst>
                                        </p:cTn>
                                        <p:tgtEl>
                                          <p:spTgt spid="163"/>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64"/>
                                        </p:tgtEl>
                                        <p:attrNameLst>
                                          <p:attrName>style.visibility</p:attrName>
                                        </p:attrNameLst>
                                      </p:cBhvr>
                                      <p:to>
                                        <p:strVal val="visible"/>
                                      </p:to>
                                    </p:set>
                                    <p:animEffect transition="in" filter="fade">
                                      <p:cBhvr>
                                        <p:cTn id="169" dur="150"/>
                                        <p:tgtEl>
                                          <p:spTgt spid="164"/>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82"/>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90"/>
                                        </p:tgtEl>
                                        <p:attrNameLst>
                                          <p:attrName>style.visibility</p:attrName>
                                        </p:attrNameLst>
                                      </p:cBhvr>
                                      <p:to>
                                        <p:strVal val="visible"/>
                                      </p:to>
                                    </p:set>
                                    <p:animEffect transition="in" filter="wipe(up)">
                                      <p:cBhvr>
                                        <p:cTn id="174" dur="150"/>
                                        <p:tgtEl>
                                          <p:spTgt spid="190"/>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84"/>
                                        </p:tgtEl>
                                        <p:attrNameLst>
                                          <p:attrName>style.visibility</p:attrName>
                                        </p:attrNameLst>
                                      </p:cBhvr>
                                      <p:to>
                                        <p:strVal val="visible"/>
                                      </p:to>
                                    </p:set>
                                    <p:anim calcmode="lin" valueType="num">
                                      <p:cBhvr additive="base">
                                        <p:cTn id="177" dur="80"/>
                                        <p:tgtEl>
                                          <p:spTgt spid="184"/>
                                        </p:tgtEl>
                                        <p:attrNameLst>
                                          <p:attrName>ppt_y</p:attrName>
                                        </p:attrNameLst>
                                      </p:cBhvr>
                                      <p:tavLst>
                                        <p:tav tm="0">
                                          <p:val>
                                            <p:strVal val="#ppt_y-#ppt_h*1.125000"/>
                                          </p:val>
                                        </p:tav>
                                        <p:tav tm="100000">
                                          <p:val>
                                            <p:strVal val="#ppt_y"/>
                                          </p:val>
                                        </p:tav>
                                      </p:tavLst>
                                    </p:anim>
                                    <p:animEffect transition="in" filter="wipe(down)">
                                      <p:cBhvr>
                                        <p:cTn id="178" dur="80"/>
                                        <p:tgtEl>
                                          <p:spTgt spid="184"/>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65"/>
                                        </p:tgtEl>
                                        <p:attrNameLst>
                                          <p:attrName>style.visibility</p:attrName>
                                        </p:attrNameLst>
                                      </p:cBhvr>
                                      <p:to>
                                        <p:strVal val="visible"/>
                                      </p:to>
                                    </p:set>
                                    <p:animEffect transition="in" filter="fade">
                                      <p:cBhvr>
                                        <p:cTn id="181" dur="150"/>
                                        <p:tgtEl>
                                          <p:spTgt spid="165"/>
                                        </p:tgtEl>
                                      </p:cBhvr>
                                    </p:animEffect>
                                  </p:childTnLst>
                                </p:cTn>
                              </p:par>
                              <p:par>
                                <p:cTn id="182" presetID="10" presetClass="exit" presetSubtype="0" fill="hold" grpId="4" nodeType="withEffect">
                                  <p:stCondLst>
                                    <p:cond delay="1100"/>
                                  </p:stCondLst>
                                  <p:childTnLst>
                                    <p:animEffect transition="out" filter="fade">
                                      <p:cBhvr>
                                        <p:cTn id="183" dur="150"/>
                                        <p:tgtEl>
                                          <p:spTgt spid="164"/>
                                        </p:tgtEl>
                                      </p:cBhvr>
                                    </p:animEffect>
                                    <p:set>
                                      <p:cBhvr>
                                        <p:cTn id="184" dur="1" fill="hold">
                                          <p:stCondLst>
                                            <p:cond delay="149"/>
                                          </p:stCondLst>
                                        </p:cTn>
                                        <p:tgtEl>
                                          <p:spTgt spid="164"/>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84"/>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92"/>
                                        </p:tgtEl>
                                      </p:cBhvr>
                                    </p:animEffect>
                                    <p:set>
                                      <p:cBhvr>
                                        <p:cTn id="189" dur="1" fill="hold">
                                          <p:stCondLst>
                                            <p:cond delay="149"/>
                                          </p:stCondLst>
                                        </p:cTn>
                                        <p:tgtEl>
                                          <p:spTgt spid="192"/>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91"/>
                                        </p:tgtEl>
                                      </p:cBhvr>
                                    </p:animEffect>
                                    <p:set>
                                      <p:cBhvr>
                                        <p:cTn id="192" dur="1" fill="hold">
                                          <p:stCondLst>
                                            <p:cond delay="149"/>
                                          </p:stCondLst>
                                        </p:cTn>
                                        <p:tgtEl>
                                          <p:spTgt spid="19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93"/>
                                        </p:tgtEl>
                                      </p:cBhvr>
                                    </p:animEffect>
                                    <p:set>
                                      <p:cBhvr>
                                        <p:cTn id="195" dur="1" fill="hold">
                                          <p:stCondLst>
                                            <p:cond delay="149"/>
                                          </p:stCondLst>
                                        </p:cTn>
                                        <p:tgtEl>
                                          <p:spTgt spid="193"/>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85"/>
                                        </p:tgtEl>
                                        <p:attrNameLst>
                                          <p:attrName>style.visibility</p:attrName>
                                        </p:attrNameLst>
                                      </p:cBhvr>
                                      <p:to>
                                        <p:strVal val="visible"/>
                                      </p:to>
                                    </p:set>
                                    <p:anim calcmode="lin" valueType="num">
                                      <p:cBhvr additive="base">
                                        <p:cTn id="198" dur="80"/>
                                        <p:tgtEl>
                                          <p:spTgt spid="185"/>
                                        </p:tgtEl>
                                        <p:attrNameLst>
                                          <p:attrName>ppt_y</p:attrName>
                                        </p:attrNameLst>
                                      </p:cBhvr>
                                      <p:tavLst>
                                        <p:tav tm="0">
                                          <p:val>
                                            <p:strVal val="#ppt_y-#ppt_h*1.125000"/>
                                          </p:val>
                                        </p:tav>
                                        <p:tav tm="100000">
                                          <p:val>
                                            <p:strVal val="#ppt_y"/>
                                          </p:val>
                                        </p:tav>
                                      </p:tavLst>
                                    </p:anim>
                                    <p:animEffect transition="in" filter="wipe(down)">
                                      <p:cBhvr>
                                        <p:cTn id="199" dur="80"/>
                                        <p:tgtEl>
                                          <p:spTgt spid="185"/>
                                        </p:tgtEl>
                                      </p:cBhvr>
                                    </p:animEffect>
                                  </p:childTnLst>
                                </p:cTn>
                              </p:par>
                              <p:par>
                                <p:cTn id="200" presetID="10" presetClass="exit" presetSubtype="0" fill="hold" grpId="5" nodeType="withEffect">
                                  <p:stCondLst>
                                    <p:cond delay="1200"/>
                                  </p:stCondLst>
                                  <p:childTnLst>
                                    <p:animEffect transition="out" filter="fade">
                                      <p:cBhvr>
                                        <p:cTn id="201" dur="150"/>
                                        <p:tgtEl>
                                          <p:spTgt spid="165"/>
                                        </p:tgtEl>
                                      </p:cBhvr>
                                    </p:animEffect>
                                    <p:set>
                                      <p:cBhvr>
                                        <p:cTn id="202" dur="1" fill="hold">
                                          <p:stCondLst>
                                            <p:cond delay="149"/>
                                          </p:stCondLst>
                                        </p:cTn>
                                        <p:tgtEl>
                                          <p:spTgt spid="165"/>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66"/>
                                        </p:tgtEl>
                                        <p:attrNameLst>
                                          <p:attrName>style.visibility</p:attrName>
                                        </p:attrNameLst>
                                      </p:cBhvr>
                                      <p:to>
                                        <p:strVal val="visible"/>
                                      </p:to>
                                    </p:set>
                                    <p:animEffect transition="in" filter="fade">
                                      <p:cBhvr>
                                        <p:cTn id="205" dur="150"/>
                                        <p:tgtEl>
                                          <p:spTgt spid="166"/>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85"/>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93"/>
                                        </p:tgtEl>
                                        <p:attrNameLst>
                                          <p:attrName>style.visibility</p:attrName>
                                        </p:attrNameLst>
                                      </p:cBhvr>
                                      <p:to>
                                        <p:strVal val="visible"/>
                                      </p:to>
                                    </p:set>
                                    <p:animEffect transition="in" filter="wipe(down)">
                                      <p:cBhvr>
                                        <p:cTn id="210" dur="150"/>
                                        <p:tgtEl>
                                          <p:spTgt spid="193"/>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83"/>
                                        </p:tgtEl>
                                        <p:attrNameLst>
                                          <p:attrName>style.visibility</p:attrName>
                                        </p:attrNameLst>
                                      </p:cBhvr>
                                      <p:to>
                                        <p:strVal val="visible"/>
                                      </p:to>
                                    </p:set>
                                    <p:anim calcmode="lin" valueType="num">
                                      <p:cBhvr additive="base">
                                        <p:cTn id="213" dur="80"/>
                                        <p:tgtEl>
                                          <p:spTgt spid="183"/>
                                        </p:tgtEl>
                                        <p:attrNameLst>
                                          <p:attrName>ppt_x</p:attrName>
                                        </p:attrNameLst>
                                      </p:cBhvr>
                                      <p:tavLst>
                                        <p:tav tm="0">
                                          <p:val>
                                            <p:strVal val="#ppt_x-#ppt_w*1.125000"/>
                                          </p:val>
                                        </p:tav>
                                        <p:tav tm="100000">
                                          <p:val>
                                            <p:strVal val="#ppt_x"/>
                                          </p:val>
                                        </p:tav>
                                      </p:tavLst>
                                    </p:anim>
                                    <p:animEffect transition="in" filter="wipe(right)">
                                      <p:cBhvr>
                                        <p:cTn id="214" dur="80"/>
                                        <p:tgtEl>
                                          <p:spTgt spid="183"/>
                                        </p:tgtEl>
                                      </p:cBhvr>
                                    </p:animEffect>
                                  </p:childTnLst>
                                </p:cTn>
                              </p:par>
                              <p:par>
                                <p:cTn id="215" presetID="10" presetClass="exit" presetSubtype="0" fill="hold" grpId="4" nodeType="withEffect">
                                  <p:stCondLst>
                                    <p:cond delay="1300"/>
                                  </p:stCondLst>
                                  <p:childTnLst>
                                    <p:animEffect transition="out" filter="fade">
                                      <p:cBhvr>
                                        <p:cTn id="216" dur="150"/>
                                        <p:tgtEl>
                                          <p:spTgt spid="166"/>
                                        </p:tgtEl>
                                      </p:cBhvr>
                                    </p:animEffect>
                                    <p:set>
                                      <p:cBhvr>
                                        <p:cTn id="217" dur="1" fill="hold">
                                          <p:stCondLst>
                                            <p:cond delay="149"/>
                                          </p:stCondLst>
                                        </p:cTn>
                                        <p:tgtEl>
                                          <p:spTgt spid="166"/>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64"/>
                                        </p:tgtEl>
                                        <p:attrNameLst>
                                          <p:attrName>style.visibility</p:attrName>
                                        </p:attrNameLst>
                                      </p:cBhvr>
                                      <p:to>
                                        <p:strVal val="visible"/>
                                      </p:to>
                                    </p:set>
                                    <p:animEffect transition="in" filter="fade">
                                      <p:cBhvr>
                                        <p:cTn id="220" dur="150"/>
                                        <p:tgtEl>
                                          <p:spTgt spid="164"/>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88"/>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89"/>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87"/>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186"/>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95"/>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78"/>
                                        </p:tgtEl>
                                        <p:attrNameLst>
                                          <p:attrName>fillcolor</p:attrName>
                                        </p:attrNameLst>
                                      </p:cBhvr>
                                      <p:to>
                                        <a:srgbClr val="50E6FF"/>
                                      </p:to>
                                    </p:animClr>
                                    <p:set>
                                      <p:cBhvr>
                                        <p:cTn id="234" dur="500" fill="hold"/>
                                        <p:tgtEl>
                                          <p:spTgt spid="178"/>
                                        </p:tgtEl>
                                        <p:attrNameLst>
                                          <p:attrName>fill.type</p:attrName>
                                        </p:attrNameLst>
                                      </p:cBhvr>
                                      <p:to>
                                        <p:strVal val="solid"/>
                                      </p:to>
                                    </p:set>
                                    <p:set>
                                      <p:cBhvr>
                                        <p:cTn id="235" dur="500" fill="hold"/>
                                        <p:tgtEl>
                                          <p:spTgt spid="178"/>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78"/>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2" grpId="1" animBg="1"/>
      <p:bldP spid="162" grpId="2" animBg="1"/>
      <p:bldP spid="163" grpId="0" animBg="1"/>
      <p:bldP spid="163" grpId="1" animBg="1"/>
      <p:bldP spid="163" grpId="2" animBg="1"/>
      <p:bldP spid="163" grpId="3" animBg="1"/>
      <p:bldP spid="163" grpId="4" animBg="1"/>
      <p:bldP spid="163" grpId="5" animBg="1"/>
      <p:bldP spid="164" grpId="0" animBg="1"/>
      <p:bldP spid="164" grpId="1" animBg="1"/>
      <p:bldP spid="164" grpId="2" animBg="1"/>
      <p:bldP spid="164" grpId="3" animBg="1"/>
      <p:bldP spid="164" grpId="4" animBg="1"/>
      <p:bldP spid="165" grpId="0" animBg="1"/>
      <p:bldP spid="165" grpId="1" animBg="1"/>
      <p:bldP spid="165" grpId="2" animBg="1"/>
      <p:bldP spid="165" grpId="3" animBg="1"/>
      <p:bldP spid="165" grpId="4" animBg="1"/>
      <p:bldP spid="165" grpId="5" animBg="1"/>
      <p:bldP spid="166" grpId="0" animBg="1"/>
      <p:bldP spid="166" grpId="1" animBg="1"/>
      <p:bldP spid="166" grpId="2" animBg="1"/>
      <p:bldP spid="166" grpId="3" animBg="1"/>
      <p:bldP spid="166" grpId="4" animBg="1"/>
      <p:bldP spid="166" grpId="5" animBg="1"/>
      <p:bldP spid="171" grpId="0"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8" grpId="2"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4" grpId="0" animBg="1"/>
      <p:bldP spid="184" grpId="1" animBg="1"/>
      <p:bldP spid="185" grpId="0" animBg="1"/>
      <p:bldP spid="185" grpId="1" animBg="1"/>
      <p:bldP spid="186" grpId="0" animBg="1"/>
      <p:bldP spid="187" grpId="0" animBg="1"/>
      <p:bldP spid="188" grpId="0" animBg="1"/>
      <p:bldP spid="189" grpId="0" animBg="1"/>
      <p:bldP spid="190" grpId="0" animBg="1"/>
      <p:bldP spid="190" grpId="1" animBg="1"/>
      <p:bldP spid="190" grpId="2" animBg="1"/>
      <p:bldP spid="190" grpId="3" animBg="1"/>
      <p:bldP spid="190" grpId="4" animBg="1"/>
      <p:bldP spid="191" grpId="0" animBg="1"/>
      <p:bldP spid="191" grpId="1" animBg="1"/>
      <p:bldP spid="191" grpId="2" animBg="1"/>
      <p:bldP spid="192" grpId="0" animBg="1"/>
      <p:bldP spid="192" grpId="1" animBg="1"/>
      <p:bldP spid="192" grpId="2" animBg="1"/>
      <p:bldP spid="192" grpId="3" animBg="1"/>
      <p:bldP spid="192" grpId="4" animBg="1"/>
      <p:bldP spid="193" grpId="0" animBg="1"/>
      <p:bldP spid="193" grpId="1" animBg="1"/>
      <p:bldP spid="193" grpId="2" animBg="1"/>
      <p:bldP spid="193" grpId="3" animBg="1"/>
      <p:bldP spid="194" grpId="0" animBg="1"/>
      <p:bldP spid="194" grpId="1" animBg="1"/>
      <p:bldP spid="194" grpId="2" animBg="1"/>
      <p:bldP spid="19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a:t>
            </a:r>
            <a:br>
              <a:rPr lang="pl-PL" sz="4800" dirty="0">
                <a:solidFill>
                  <a:prstClr val="black"/>
                </a:solidFill>
                <a:ea typeface="+mj-ea"/>
                <a:cs typeface="+mj-cs"/>
              </a:rPr>
            </a:br>
            <a:r>
              <a:rPr lang="pl-PL" sz="4800" dirty="0">
                <a:solidFill>
                  <a:prstClr val="black"/>
                </a:solidFill>
                <a:ea typeface="+mj-ea"/>
                <a:cs typeface="+mj-cs"/>
              </a:rPr>
              <a:t>First </a:t>
            </a:r>
            <a:r>
              <a:rPr lang="pl-PL" sz="4800" dirty="0" err="1">
                <a:solidFill>
                  <a:prstClr val="black"/>
                </a:solidFill>
                <a:ea typeface="+mj-ea"/>
                <a:cs typeface="+mj-cs"/>
              </a:rPr>
              <a:t>result</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2" name="Picture 2">
            <a:extLst>
              <a:ext uri="{FF2B5EF4-FFF2-40B4-BE49-F238E27FC236}">
                <a16:creationId xmlns:a16="http://schemas.microsoft.com/office/drawing/2014/main" id="{F58F4B4F-50A0-1835-1FC1-6BB36EBD6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238" y="1679814"/>
            <a:ext cx="3420672" cy="4459464"/>
          </a:xfrm>
          <a:prstGeom prst="rect">
            <a:avLst/>
          </a:prstGeom>
          <a:noFill/>
          <a:extLst>
            <a:ext uri="{909E8E84-426E-40DD-AFC4-6F175D3DCCD1}">
              <a14:hiddenFill xmlns:a14="http://schemas.microsoft.com/office/drawing/2010/main">
                <a:solidFill>
                  <a:srgbClr val="FFFFFF"/>
                </a:solidFill>
              </a14:hiddenFill>
            </a:ext>
          </a:extLst>
        </p:spPr>
      </p:pic>
      <p:pic>
        <p:nvPicPr>
          <p:cNvPr id="7" name="Obraz 6">
            <a:extLst>
              <a:ext uri="{FF2B5EF4-FFF2-40B4-BE49-F238E27FC236}">
                <a16:creationId xmlns:a16="http://schemas.microsoft.com/office/drawing/2014/main" id="{97ED7BB1-0327-D212-BC16-C86B5E17EC34}"/>
              </a:ext>
            </a:extLst>
          </p:cNvPr>
          <p:cNvPicPr>
            <a:picLocks noChangeAspect="1"/>
          </p:cNvPicPr>
          <p:nvPr/>
        </p:nvPicPr>
        <p:blipFill rotWithShape="1">
          <a:blip r:embed="rId4"/>
          <a:srcRect r="50592"/>
          <a:stretch/>
        </p:blipFill>
        <p:spPr>
          <a:xfrm>
            <a:off x="637828" y="1702319"/>
            <a:ext cx="5533288" cy="4355099"/>
          </a:xfrm>
          <a:prstGeom prst="rect">
            <a:avLst/>
          </a:prstGeom>
        </p:spPr>
      </p:pic>
    </p:spTree>
    <p:extLst>
      <p:ext uri="{BB962C8B-B14F-4D97-AF65-F5344CB8AC3E}">
        <p14:creationId xmlns:p14="http://schemas.microsoft.com/office/powerpoint/2010/main" val="254579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Data </a:t>
            </a:r>
            <a:r>
              <a:rPr lang="pl-PL" sz="4800" dirty="0" err="1">
                <a:solidFill>
                  <a:prstClr val="black"/>
                </a:solidFill>
                <a:ea typeface="+mj-ea"/>
                <a:cs typeface="+mj-cs"/>
              </a:rPr>
              <a:t>Labelling</a:t>
            </a:r>
            <a:endParaRPr lang="pl-PL" sz="4800" dirty="0"/>
          </a:p>
        </p:txBody>
      </p:sp>
      <p:cxnSp>
        <p:nvCxnSpPr>
          <p:cNvPr id="3" name="Google Shape;99;p2">
            <a:extLst>
              <a:ext uri="{FF2B5EF4-FFF2-40B4-BE49-F238E27FC236}">
                <a16:creationId xmlns:a16="http://schemas.microsoft.com/office/drawing/2014/main" id="{EA854D07-76CE-D144-C5F8-DFD883EF2893}"/>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5" name="Obraz 4">
            <a:extLst>
              <a:ext uri="{FF2B5EF4-FFF2-40B4-BE49-F238E27FC236}">
                <a16:creationId xmlns:a16="http://schemas.microsoft.com/office/drawing/2014/main" id="{CA76966B-E36C-46D5-B5CD-1F9C975838AA}"/>
              </a:ext>
            </a:extLst>
          </p:cNvPr>
          <p:cNvPicPr>
            <a:picLocks noChangeAspect="1"/>
          </p:cNvPicPr>
          <p:nvPr/>
        </p:nvPicPr>
        <p:blipFill>
          <a:blip r:embed="rId2"/>
          <a:stretch>
            <a:fillRect/>
          </a:stretch>
        </p:blipFill>
        <p:spPr>
          <a:xfrm>
            <a:off x="874712" y="1508361"/>
            <a:ext cx="10535779" cy="4630917"/>
          </a:xfrm>
          <a:prstGeom prst="rect">
            <a:avLst/>
          </a:prstGeom>
        </p:spPr>
      </p:pic>
    </p:spTree>
    <p:extLst>
      <p:ext uri="{BB962C8B-B14F-4D97-AF65-F5344CB8AC3E}">
        <p14:creationId xmlns:p14="http://schemas.microsoft.com/office/powerpoint/2010/main" val="15819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r>
              <a:rPr lang="pl-PL" sz="4800" dirty="0" err="1">
                <a:solidFill>
                  <a:prstClr val="black"/>
                </a:solidFill>
                <a:ea typeface="+mj-ea"/>
                <a:cs typeface="+mj-cs"/>
              </a:rPr>
              <a:t>Dataset</a:t>
            </a:r>
            <a:endParaRPr lang="pl-PL" sz="4800" dirty="0"/>
          </a:p>
        </p:txBody>
      </p:sp>
      <p:cxnSp>
        <p:nvCxnSpPr>
          <p:cNvPr id="3" name="Google Shape;99;p2">
            <a:extLst>
              <a:ext uri="{FF2B5EF4-FFF2-40B4-BE49-F238E27FC236}">
                <a16:creationId xmlns:a16="http://schemas.microsoft.com/office/drawing/2014/main" id="{EA854D07-76CE-D144-C5F8-DFD883EF2893}"/>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7" name="Obraz 6">
            <a:extLst>
              <a:ext uri="{FF2B5EF4-FFF2-40B4-BE49-F238E27FC236}">
                <a16:creationId xmlns:a16="http://schemas.microsoft.com/office/drawing/2014/main" id="{8AA86796-FD08-3BB9-EC10-0984A196E9DD}"/>
              </a:ext>
            </a:extLst>
          </p:cNvPr>
          <p:cNvPicPr>
            <a:picLocks noChangeAspect="1"/>
          </p:cNvPicPr>
          <p:nvPr/>
        </p:nvPicPr>
        <p:blipFill>
          <a:blip r:embed="rId2"/>
          <a:stretch>
            <a:fillRect/>
          </a:stretch>
        </p:blipFill>
        <p:spPr>
          <a:xfrm>
            <a:off x="1183086" y="1758558"/>
            <a:ext cx="9700152" cy="4217457"/>
          </a:xfrm>
          <a:prstGeom prst="rect">
            <a:avLst/>
          </a:prstGeom>
        </p:spPr>
      </p:pic>
    </p:spTree>
    <p:extLst>
      <p:ext uri="{BB962C8B-B14F-4D97-AF65-F5344CB8AC3E}">
        <p14:creationId xmlns:p14="http://schemas.microsoft.com/office/powerpoint/2010/main" val="429448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Modeling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2" name="Content Placeholder 2">
            <a:extLst>
              <a:ext uri="{FF2B5EF4-FFF2-40B4-BE49-F238E27FC236}">
                <a16:creationId xmlns:a16="http://schemas.microsoft.com/office/drawing/2014/main" id="{CC1A429E-FDC5-1A26-4CE6-9575BF474B8E}"/>
              </a:ext>
            </a:extLst>
          </p:cNvPr>
          <p:cNvSpPr txBox="1">
            <a:spLocks/>
          </p:cNvSpPr>
          <p:nvPr/>
        </p:nvSpPr>
        <p:spPr>
          <a:xfrm>
            <a:off x="752496" y="2123395"/>
            <a:ext cx="4209531" cy="3829867"/>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pl-PL" sz="1800" b="1" dirty="0">
                <a:solidFill>
                  <a:schemeClr val="tx1"/>
                </a:solidFill>
                <a:latin typeface="Calibri" panose="020F0502020204030204"/>
                <a:cs typeface="Arial"/>
                <a:sym typeface="Arial"/>
              </a:rPr>
              <a:t>Data </a:t>
            </a:r>
            <a:r>
              <a:rPr lang="pl-PL" sz="1800" b="1" dirty="0" err="1">
                <a:solidFill>
                  <a:schemeClr val="tx1"/>
                </a:solidFill>
                <a:latin typeface="Calibri" panose="020F0502020204030204"/>
                <a:cs typeface="Arial"/>
                <a:sym typeface="Arial"/>
              </a:rPr>
              <a:t>augmentation</a:t>
            </a:r>
            <a:endParaRPr lang="pl-PL" sz="1800" b="1" dirty="0">
              <a:solidFill>
                <a:schemeClr val="tx1"/>
              </a:solidFill>
              <a:latin typeface="Calibri" panose="020F0502020204030204"/>
              <a:cs typeface="Arial"/>
              <a:sym typeface="Arial"/>
            </a:endParaRPr>
          </a:p>
          <a:p>
            <a:pPr marL="228600" indent="0">
              <a:lnSpc>
                <a:spcPct val="120000"/>
              </a:lnSpc>
              <a:spcAft>
                <a:spcPts val="900"/>
              </a:spcAft>
            </a:pPr>
            <a:r>
              <a:rPr lang="en-US" sz="1800" dirty="0">
                <a:solidFill>
                  <a:schemeClr val="tx1"/>
                </a:solidFill>
                <a:latin typeface="Calibri" panose="020F0502020204030204"/>
                <a:cs typeface="Arial"/>
                <a:sym typeface="Arial"/>
              </a:rPr>
              <a:t>Random crop around bounding boxes</a:t>
            </a:r>
          </a:p>
          <a:p>
            <a:pPr marL="228600" indent="0">
              <a:lnSpc>
                <a:spcPct val="120000"/>
              </a:lnSpc>
              <a:spcAft>
                <a:spcPts val="900"/>
              </a:spcAft>
            </a:pPr>
            <a:r>
              <a:rPr lang="en-US" sz="1800" dirty="0">
                <a:solidFill>
                  <a:schemeClr val="tx1"/>
                </a:solidFill>
                <a:latin typeface="Calibri" panose="020F0502020204030204"/>
                <a:cs typeface="Arial"/>
                <a:sym typeface="Arial"/>
              </a:rPr>
              <a:t>Expand</a:t>
            </a:r>
          </a:p>
          <a:p>
            <a:pPr marL="228600" indent="0">
              <a:lnSpc>
                <a:spcPct val="120000"/>
              </a:lnSpc>
              <a:spcAft>
                <a:spcPts val="900"/>
              </a:spcAft>
            </a:pPr>
            <a:r>
              <a:rPr lang="en-US" sz="1800" dirty="0">
                <a:solidFill>
                  <a:schemeClr val="tx1"/>
                </a:solidFill>
                <a:latin typeface="Calibri" panose="020F0502020204030204"/>
                <a:cs typeface="Arial"/>
                <a:sym typeface="Arial"/>
              </a:rPr>
              <a:t>Horizontal flip</a:t>
            </a:r>
          </a:p>
          <a:p>
            <a:pPr marL="228600" indent="0">
              <a:lnSpc>
                <a:spcPct val="120000"/>
              </a:lnSpc>
              <a:spcAft>
                <a:spcPts val="900"/>
              </a:spcAft>
            </a:pPr>
            <a:r>
              <a:rPr lang="en-US" sz="1800" dirty="0">
                <a:solidFill>
                  <a:schemeClr val="tx1"/>
                </a:solidFill>
                <a:latin typeface="Calibri" panose="020F0502020204030204"/>
                <a:cs typeface="Arial"/>
                <a:sym typeface="Arial"/>
              </a:rPr>
              <a:t>Normalization</a:t>
            </a:r>
          </a:p>
          <a:p>
            <a:pPr marL="228600" indent="0">
              <a:lnSpc>
                <a:spcPct val="120000"/>
              </a:lnSpc>
              <a:spcAft>
                <a:spcPts val="900"/>
              </a:spcAft>
            </a:pPr>
            <a:r>
              <a:rPr lang="en-US" sz="1800" dirty="0" err="1">
                <a:solidFill>
                  <a:schemeClr val="tx1"/>
                </a:solidFill>
                <a:latin typeface="Calibri" panose="020F0502020204030204"/>
                <a:cs typeface="Arial"/>
                <a:sym typeface="Arial"/>
              </a:rPr>
              <a:t>Resiz</a:t>
            </a:r>
            <a:r>
              <a:rPr lang="pl-PL" sz="1800" dirty="0">
                <a:solidFill>
                  <a:schemeClr val="tx1"/>
                </a:solidFill>
                <a:latin typeface="Calibri" panose="020F0502020204030204"/>
                <a:cs typeface="Arial"/>
                <a:sym typeface="Arial"/>
              </a:rPr>
              <a:t>e</a:t>
            </a:r>
            <a:endParaRPr lang="en-US" sz="1800" dirty="0">
              <a:solidFill>
                <a:schemeClr val="tx1"/>
              </a:solidFill>
              <a:latin typeface="Calibri" panose="020F0502020204030204"/>
              <a:cs typeface="Arial"/>
              <a:sym typeface="Arial"/>
            </a:endParaRPr>
          </a:p>
        </p:txBody>
      </p:sp>
      <p:sp>
        <p:nvSpPr>
          <p:cNvPr id="7" name="Content Placeholder 2">
            <a:extLst>
              <a:ext uri="{FF2B5EF4-FFF2-40B4-BE49-F238E27FC236}">
                <a16:creationId xmlns:a16="http://schemas.microsoft.com/office/drawing/2014/main" id="{F1E7E8BF-113F-23EF-D65F-B23C5227187A}"/>
              </a:ext>
            </a:extLst>
          </p:cNvPr>
          <p:cNvSpPr txBox="1">
            <a:spLocks/>
          </p:cNvSpPr>
          <p:nvPr/>
        </p:nvSpPr>
        <p:spPr>
          <a:xfrm>
            <a:off x="6318461" y="2123395"/>
            <a:ext cx="4774236" cy="3829867"/>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pl-PL" sz="1800" b="1" dirty="0">
                <a:solidFill>
                  <a:schemeClr val="tx1"/>
                </a:solidFill>
                <a:latin typeface="Calibri" panose="020F0502020204030204"/>
                <a:cs typeface="Arial"/>
                <a:sym typeface="Arial"/>
              </a:rPr>
              <a:t>Base </a:t>
            </a:r>
            <a:r>
              <a:rPr lang="pl-PL" sz="1800" b="1" dirty="0" err="1">
                <a:solidFill>
                  <a:schemeClr val="tx1"/>
                </a:solidFill>
                <a:latin typeface="Calibri" panose="020F0502020204030204"/>
                <a:cs typeface="Arial"/>
                <a:sym typeface="Arial"/>
              </a:rPr>
              <a:t>models</a:t>
            </a:r>
            <a:endParaRPr lang="pl-PL" sz="1800" b="1" dirty="0">
              <a:solidFill>
                <a:schemeClr val="tx1"/>
              </a:solidFill>
              <a:latin typeface="Calibri" panose="020F0502020204030204"/>
              <a:cs typeface="Arial"/>
              <a:sym typeface="Arial"/>
            </a:endParaRPr>
          </a:p>
          <a:p>
            <a:pPr marL="228600" indent="0">
              <a:lnSpc>
                <a:spcPct val="120000"/>
              </a:lnSpc>
              <a:spcAft>
                <a:spcPts val="900"/>
              </a:spcAft>
            </a:pPr>
            <a:r>
              <a:rPr lang="pl-PL" sz="1800" dirty="0">
                <a:solidFill>
                  <a:schemeClr val="tx1"/>
                </a:solidFill>
                <a:latin typeface="Calibri" panose="020F0502020204030204"/>
                <a:cs typeface="Arial"/>
                <a:sym typeface="Arial"/>
              </a:rPr>
              <a:t>YOLOv5 </a:t>
            </a:r>
            <a:br>
              <a:rPr lang="pl-PL" sz="1800" dirty="0">
                <a:solidFill>
                  <a:schemeClr val="tx1"/>
                </a:solidFill>
                <a:latin typeface="Calibri" panose="020F0502020204030204"/>
                <a:cs typeface="Arial"/>
                <a:sym typeface="Arial"/>
              </a:rPr>
            </a:br>
            <a:r>
              <a:rPr lang="pl-PL" sz="1800" dirty="0">
                <a:solidFill>
                  <a:schemeClr val="tx1"/>
                </a:solidFill>
                <a:latin typeface="Calibri" panose="020F0502020204030204"/>
                <a:cs typeface="Arial"/>
                <a:sym typeface="Arial"/>
              </a:rPr>
              <a:t>https://arxiv.org/abs/1506.02640</a:t>
            </a:r>
          </a:p>
          <a:p>
            <a:pPr marL="228600" indent="0">
              <a:lnSpc>
                <a:spcPct val="120000"/>
              </a:lnSpc>
              <a:spcAft>
                <a:spcPts val="900"/>
              </a:spcAft>
            </a:pPr>
            <a:r>
              <a:rPr lang="pl-PL" sz="1800" dirty="0" err="1">
                <a:solidFill>
                  <a:schemeClr val="tx1"/>
                </a:solidFill>
                <a:latin typeface="Calibri" panose="020F0502020204030204"/>
                <a:cs typeface="Arial"/>
                <a:sym typeface="Arial"/>
              </a:rPr>
              <a:t>Faster</a:t>
            </a:r>
            <a:r>
              <a:rPr lang="pl-PL" sz="1800" dirty="0">
                <a:solidFill>
                  <a:schemeClr val="tx1"/>
                </a:solidFill>
                <a:latin typeface="Calibri" panose="020F0502020204030204"/>
                <a:cs typeface="Arial"/>
                <a:sym typeface="Arial"/>
              </a:rPr>
              <a:t> RCNN ResNet FPN https://arxiv.org/abs/1506.01497</a:t>
            </a:r>
          </a:p>
          <a:p>
            <a:pPr marL="228600" indent="0">
              <a:lnSpc>
                <a:spcPct val="120000"/>
              </a:lnSpc>
              <a:spcAft>
                <a:spcPts val="900"/>
              </a:spcAft>
            </a:pPr>
            <a:r>
              <a:rPr lang="pl-PL" sz="1800" dirty="0" err="1">
                <a:solidFill>
                  <a:schemeClr val="tx1"/>
                </a:solidFill>
                <a:latin typeface="Calibri" panose="020F0502020204030204"/>
                <a:cs typeface="Arial"/>
                <a:sym typeface="Arial"/>
              </a:rPr>
              <a:t>RetinaNet</a:t>
            </a:r>
            <a:r>
              <a:rPr lang="pl-PL" sz="1800" dirty="0">
                <a:solidFill>
                  <a:schemeClr val="tx1"/>
                </a:solidFill>
                <a:latin typeface="Calibri" panose="020F0502020204030204"/>
                <a:cs typeface="Arial"/>
                <a:sym typeface="Arial"/>
              </a:rPr>
              <a:t> ResNet FPN https://arxiv.org/abs/1708.02002</a:t>
            </a:r>
          </a:p>
        </p:txBody>
      </p:sp>
    </p:spTree>
    <p:extLst>
      <p:ext uri="{BB962C8B-B14F-4D97-AF65-F5344CB8AC3E}">
        <p14:creationId xmlns:p14="http://schemas.microsoft.com/office/powerpoint/2010/main" val="4718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Modeling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8" name="Content Placeholder 2">
            <a:extLst>
              <a:ext uri="{FF2B5EF4-FFF2-40B4-BE49-F238E27FC236}">
                <a16:creationId xmlns:a16="http://schemas.microsoft.com/office/drawing/2014/main" id="{196DCEA6-3277-BB0C-C88A-2ED265E2E191}"/>
              </a:ext>
            </a:extLst>
          </p:cNvPr>
          <p:cNvSpPr txBox="1">
            <a:spLocks/>
          </p:cNvSpPr>
          <p:nvPr/>
        </p:nvSpPr>
        <p:spPr>
          <a:xfrm>
            <a:off x="752496" y="2123395"/>
            <a:ext cx="4187864" cy="4121392"/>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pl-PL" sz="1800" b="1" dirty="0" err="1">
                <a:solidFill>
                  <a:schemeClr val="tx1"/>
                </a:solidFill>
                <a:latin typeface="Calibri" panose="020F0502020204030204"/>
                <a:cs typeface="Arial"/>
                <a:sym typeface="Arial"/>
              </a:rPr>
              <a:t>Hyperparameters</a:t>
            </a:r>
            <a:r>
              <a:rPr lang="pl-PL" sz="1800" b="1" dirty="0">
                <a:solidFill>
                  <a:schemeClr val="tx1"/>
                </a:solidFill>
                <a:latin typeface="Calibri" panose="020F0502020204030204"/>
                <a:cs typeface="Arial"/>
                <a:sym typeface="Arial"/>
              </a:rPr>
              <a:t> </a:t>
            </a:r>
            <a:r>
              <a:rPr lang="pl-PL" sz="1800" b="1" dirty="0" err="1">
                <a:solidFill>
                  <a:schemeClr val="tx1"/>
                </a:solidFill>
                <a:latin typeface="Calibri" panose="020F0502020204030204"/>
                <a:cs typeface="Arial"/>
                <a:sym typeface="Arial"/>
              </a:rPr>
              <a:t>optimization</a:t>
            </a:r>
            <a:endParaRPr lang="en-US" sz="1800" b="1" dirty="0">
              <a:solidFill>
                <a:schemeClr val="tx1"/>
              </a:solidFill>
              <a:latin typeface="Calibri" panose="020F0502020204030204"/>
              <a:cs typeface="Arial"/>
              <a:sym typeface="Arial"/>
            </a:endParaRPr>
          </a:p>
          <a:p>
            <a:pPr marL="228600" indent="0">
              <a:lnSpc>
                <a:spcPct val="120000"/>
              </a:lnSpc>
              <a:spcAft>
                <a:spcPts val="900"/>
              </a:spcAft>
            </a:pPr>
            <a:r>
              <a:rPr lang="en-US" sz="1400" dirty="0" err="1">
                <a:solidFill>
                  <a:schemeClr val="tx1"/>
                </a:solidFill>
                <a:latin typeface="Calibri" panose="020F0502020204030204"/>
                <a:cs typeface="Arial"/>
                <a:sym typeface="Arial"/>
              </a:rPr>
              <a:t>number_of_epochs</a:t>
            </a:r>
            <a:endParaRPr lang="en-US" sz="1400" dirty="0">
              <a:solidFill>
                <a:schemeClr val="tx1"/>
              </a:solidFill>
              <a:latin typeface="Calibri" panose="020F0502020204030204"/>
              <a:cs typeface="Arial"/>
              <a:sym typeface="Arial"/>
            </a:endParaRPr>
          </a:p>
          <a:p>
            <a:pPr marL="228600" indent="0">
              <a:lnSpc>
                <a:spcPct val="120000"/>
              </a:lnSpc>
              <a:spcAft>
                <a:spcPts val="900"/>
              </a:spcAft>
            </a:pPr>
            <a:r>
              <a:rPr lang="en-US" sz="1400" dirty="0" err="1">
                <a:solidFill>
                  <a:schemeClr val="tx1"/>
                </a:solidFill>
                <a:latin typeface="Calibri" panose="020F0502020204030204"/>
                <a:cs typeface="Arial"/>
                <a:sym typeface="Arial"/>
              </a:rPr>
              <a:t>learning_rate</a:t>
            </a:r>
            <a:endParaRPr lang="en-US" sz="1400" dirty="0">
              <a:solidFill>
                <a:schemeClr val="tx1"/>
              </a:solidFill>
              <a:latin typeface="Calibri" panose="020F0502020204030204"/>
              <a:cs typeface="Arial"/>
              <a:sym typeface="Arial"/>
            </a:endParaRPr>
          </a:p>
          <a:p>
            <a:pPr marL="228600" indent="0">
              <a:lnSpc>
                <a:spcPct val="120000"/>
              </a:lnSpc>
              <a:spcAft>
                <a:spcPts val="900"/>
              </a:spcAft>
            </a:pPr>
            <a:r>
              <a:rPr lang="en-US" sz="1400" dirty="0" err="1">
                <a:solidFill>
                  <a:schemeClr val="tx1"/>
                </a:solidFill>
                <a:latin typeface="Calibri" panose="020F0502020204030204"/>
                <a:cs typeface="Arial"/>
                <a:sym typeface="Arial"/>
              </a:rPr>
              <a:t>training_batch_size</a:t>
            </a:r>
            <a:endParaRPr lang="en-US" sz="1400" dirty="0">
              <a:solidFill>
                <a:schemeClr val="tx1"/>
              </a:solidFill>
              <a:latin typeface="Calibri" panose="020F0502020204030204"/>
              <a:cs typeface="Arial"/>
              <a:sym typeface="Arial"/>
            </a:endParaRPr>
          </a:p>
          <a:p>
            <a:pPr marL="228600" indent="0">
              <a:lnSpc>
                <a:spcPct val="120000"/>
              </a:lnSpc>
              <a:spcAft>
                <a:spcPts val="900"/>
              </a:spcAft>
            </a:pPr>
            <a:r>
              <a:rPr lang="en-US" sz="1400" dirty="0">
                <a:solidFill>
                  <a:schemeClr val="tx1"/>
                </a:solidFill>
                <a:latin typeface="Calibri" panose="020F0502020204030204"/>
                <a:cs typeface="Arial"/>
                <a:sym typeface="Arial"/>
              </a:rPr>
              <a:t>optimizer</a:t>
            </a:r>
          </a:p>
          <a:p>
            <a:pPr marL="228600" indent="0">
              <a:lnSpc>
                <a:spcPct val="120000"/>
              </a:lnSpc>
              <a:spcAft>
                <a:spcPts val="900"/>
              </a:spcAft>
            </a:pPr>
            <a:r>
              <a:rPr lang="en-US" sz="1400" dirty="0">
                <a:solidFill>
                  <a:schemeClr val="tx1"/>
                </a:solidFill>
                <a:latin typeface="Calibri" panose="020F0502020204030204"/>
                <a:cs typeface="Arial"/>
                <a:sym typeface="Arial"/>
              </a:rPr>
              <a:t>momentum</a:t>
            </a:r>
          </a:p>
          <a:p>
            <a:pPr marL="228600" indent="0">
              <a:lnSpc>
                <a:spcPct val="120000"/>
              </a:lnSpc>
              <a:spcAft>
                <a:spcPts val="900"/>
              </a:spcAft>
            </a:pPr>
            <a:r>
              <a:rPr lang="en-US" sz="1400" dirty="0">
                <a:solidFill>
                  <a:schemeClr val="tx1"/>
                </a:solidFill>
                <a:latin typeface="Calibri" panose="020F0502020204030204"/>
                <a:cs typeface="Arial"/>
                <a:sym typeface="Arial"/>
              </a:rPr>
              <a:t>Nesterov</a:t>
            </a:r>
          </a:p>
          <a:p>
            <a:pPr marL="228600" indent="0">
              <a:lnSpc>
                <a:spcPct val="120000"/>
              </a:lnSpc>
              <a:spcAft>
                <a:spcPts val="900"/>
              </a:spcAft>
            </a:pPr>
            <a:r>
              <a:rPr lang="en-US" sz="1400" dirty="0" err="1">
                <a:solidFill>
                  <a:schemeClr val="tx1"/>
                </a:solidFill>
                <a:latin typeface="Calibri" panose="020F0502020204030204"/>
                <a:cs typeface="Arial"/>
                <a:sym typeface="Arial"/>
              </a:rPr>
              <a:t>layers_to_freeze</a:t>
            </a:r>
            <a:endParaRPr lang="en-US" sz="1800" dirty="0">
              <a:solidFill>
                <a:schemeClr val="tx1"/>
              </a:solidFill>
              <a:latin typeface="Calibri" panose="020F0502020204030204"/>
              <a:cs typeface="Arial"/>
              <a:sym typeface="Arial"/>
            </a:endParaRPr>
          </a:p>
        </p:txBody>
      </p:sp>
      <p:sp>
        <p:nvSpPr>
          <p:cNvPr id="9" name="Content Placeholder 2">
            <a:extLst>
              <a:ext uri="{FF2B5EF4-FFF2-40B4-BE49-F238E27FC236}">
                <a16:creationId xmlns:a16="http://schemas.microsoft.com/office/drawing/2014/main" id="{FC47F050-E255-B9C0-C610-CD45E8360F8B}"/>
              </a:ext>
            </a:extLst>
          </p:cNvPr>
          <p:cNvSpPr txBox="1">
            <a:spLocks/>
          </p:cNvSpPr>
          <p:nvPr/>
        </p:nvSpPr>
        <p:spPr>
          <a:xfrm>
            <a:off x="6318461" y="2123395"/>
            <a:ext cx="4774236" cy="4121392"/>
          </a:xfrm>
          <a:prstGeom prst="rect">
            <a:avLst/>
          </a:prstGeom>
          <a:noFill/>
          <a:ln>
            <a:solidFill>
              <a:schemeClr val="tx1"/>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ahoma"/>
                <a:ea typeface="Tahoma"/>
                <a:cs typeface="Tahoma"/>
                <a:sym typeface="Tahoma"/>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ahoma"/>
                <a:ea typeface="Tahoma"/>
                <a:cs typeface="Tahoma"/>
                <a:sym typeface="Tahoma"/>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ahoma"/>
                <a:ea typeface="Tahoma"/>
                <a:cs typeface="Tahoma"/>
                <a:sym typeface="Tahoma"/>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ahoma"/>
                <a:ea typeface="Tahoma"/>
                <a:cs typeface="Tahoma"/>
                <a:sym typeface="Tahoma"/>
              </a:defRPr>
            </a:lvl9pPr>
          </a:lstStyle>
          <a:p>
            <a:pPr marL="228600" indent="0" algn="ctr">
              <a:lnSpc>
                <a:spcPct val="120000"/>
              </a:lnSpc>
              <a:spcAft>
                <a:spcPts val="900"/>
              </a:spcAft>
            </a:pPr>
            <a:r>
              <a:rPr lang="en-US" sz="1800" b="1" dirty="0">
                <a:solidFill>
                  <a:schemeClr val="tx1"/>
                </a:solidFill>
                <a:latin typeface="Calibri" panose="020F0502020204030204"/>
                <a:cs typeface="Arial"/>
                <a:sym typeface="Arial"/>
              </a:rPr>
              <a:t>Early termination policies</a:t>
            </a:r>
          </a:p>
          <a:p>
            <a:pPr marL="228600" indent="0">
              <a:lnSpc>
                <a:spcPct val="120000"/>
              </a:lnSpc>
              <a:spcAft>
                <a:spcPts val="900"/>
              </a:spcAft>
            </a:pPr>
            <a:r>
              <a:rPr lang="en-US" sz="1800" dirty="0">
                <a:solidFill>
                  <a:schemeClr val="tx1"/>
                </a:solidFill>
                <a:latin typeface="Calibri" panose="020F0502020204030204"/>
                <a:cs typeface="Arial"/>
                <a:sym typeface="Arial"/>
              </a:rPr>
              <a:t>Bandit policy</a:t>
            </a:r>
          </a:p>
          <a:p>
            <a:pPr marL="228600" indent="0">
              <a:lnSpc>
                <a:spcPct val="120000"/>
              </a:lnSpc>
              <a:spcAft>
                <a:spcPts val="900"/>
              </a:spcAft>
            </a:pPr>
            <a:r>
              <a:rPr lang="en-US" sz="1800" dirty="0">
                <a:solidFill>
                  <a:schemeClr val="tx1"/>
                </a:solidFill>
                <a:latin typeface="Calibri" panose="020F0502020204030204"/>
                <a:cs typeface="Arial"/>
                <a:sym typeface="Arial"/>
              </a:rPr>
              <a:t>Median stopping policy</a:t>
            </a:r>
          </a:p>
          <a:p>
            <a:pPr marL="228600" indent="0">
              <a:lnSpc>
                <a:spcPct val="120000"/>
              </a:lnSpc>
              <a:spcAft>
                <a:spcPts val="900"/>
              </a:spcAft>
            </a:pPr>
            <a:r>
              <a:rPr lang="en-US" sz="1800" dirty="0">
                <a:solidFill>
                  <a:schemeClr val="tx1"/>
                </a:solidFill>
                <a:latin typeface="Calibri" panose="020F0502020204030204"/>
                <a:cs typeface="Arial"/>
                <a:sym typeface="Arial"/>
              </a:rPr>
              <a:t>Truncation selection policy</a:t>
            </a:r>
          </a:p>
        </p:txBody>
      </p:sp>
    </p:spTree>
    <p:extLst>
      <p:ext uri="{BB962C8B-B14F-4D97-AF65-F5344CB8AC3E}">
        <p14:creationId xmlns:p14="http://schemas.microsoft.com/office/powerpoint/2010/main" val="26284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40622" y="402034"/>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Modeling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pic>
        <p:nvPicPr>
          <p:cNvPr id="11" name="Obraz 10">
            <a:extLst>
              <a:ext uri="{FF2B5EF4-FFF2-40B4-BE49-F238E27FC236}">
                <a16:creationId xmlns:a16="http://schemas.microsoft.com/office/drawing/2014/main" id="{817378BA-42FA-79E3-503A-BF4940AE7BAC}"/>
              </a:ext>
            </a:extLst>
          </p:cNvPr>
          <p:cNvPicPr>
            <a:picLocks noChangeAspect="1"/>
          </p:cNvPicPr>
          <p:nvPr/>
        </p:nvPicPr>
        <p:blipFill>
          <a:blip r:embed="rId3"/>
          <a:stretch>
            <a:fillRect/>
          </a:stretch>
        </p:blipFill>
        <p:spPr>
          <a:xfrm>
            <a:off x="1477536" y="1323386"/>
            <a:ext cx="9204909" cy="5416954"/>
          </a:xfrm>
          <a:prstGeom prst="rect">
            <a:avLst/>
          </a:prstGeom>
        </p:spPr>
      </p:pic>
    </p:spTree>
    <p:extLst>
      <p:ext uri="{BB962C8B-B14F-4D97-AF65-F5344CB8AC3E}">
        <p14:creationId xmlns:p14="http://schemas.microsoft.com/office/powerpoint/2010/main" val="46515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472007" y="419484"/>
            <a:ext cx="10515600" cy="790041"/>
          </a:xfrm>
        </p:spPr>
        <p:txBody>
          <a:bodyPr>
            <a:normAutofit/>
          </a:bodyPr>
          <a:lstStyle/>
          <a:p>
            <a:r>
              <a:rPr lang="pl-PL" sz="4800" dirty="0">
                <a:solidFill>
                  <a:schemeClr val="tx1"/>
                </a:solidFill>
              </a:rPr>
              <a:t>Agenda</a:t>
            </a:r>
            <a:endParaRPr lang="en-US" sz="4800" dirty="0">
              <a:solidFill>
                <a:schemeClr val="tx1"/>
              </a:solidFill>
            </a:endParaRPr>
          </a:p>
        </p:txBody>
      </p:sp>
      <p:sp>
        <p:nvSpPr>
          <p:cNvPr id="5" name="pole tekstowe 4">
            <a:extLst>
              <a:ext uri="{FF2B5EF4-FFF2-40B4-BE49-F238E27FC236}">
                <a16:creationId xmlns:a16="http://schemas.microsoft.com/office/drawing/2014/main" id="{D18AC37D-8CF5-CB57-598C-00118BED936E}"/>
              </a:ext>
            </a:extLst>
          </p:cNvPr>
          <p:cNvSpPr txBox="1"/>
          <p:nvPr/>
        </p:nvSpPr>
        <p:spPr>
          <a:xfrm>
            <a:off x="673522" y="1479357"/>
            <a:ext cx="10314085" cy="4031873"/>
          </a:xfrm>
          <a:prstGeom prst="rect">
            <a:avLst/>
          </a:prstGeom>
          <a:noFill/>
        </p:spPr>
        <p:txBody>
          <a:bodyPr wrap="square">
            <a:spAutoFit/>
          </a:bodyPr>
          <a:lstStyle/>
          <a:p>
            <a:pPr marL="457189" indent="-457189" defTabSz="914377">
              <a:buFont typeface="Arial" panose="020B0604020202020204" pitchFamily="34" charset="0"/>
              <a:buChar char="•"/>
            </a:pPr>
            <a:r>
              <a:rPr lang="en-US" sz="3200" dirty="0">
                <a:solidFill>
                  <a:schemeClr val="tx1"/>
                </a:solidFill>
                <a:latin typeface="Calibri" panose="020F0502020204030204"/>
              </a:rPr>
              <a:t>Team Data Science Process</a:t>
            </a:r>
            <a:endParaRPr lang="pl-PL" sz="3200" dirty="0">
              <a:solidFill>
                <a:schemeClr val="tx1"/>
              </a:solidFill>
              <a:latin typeface="Calibri" panose="020F0502020204030204"/>
            </a:endParaRPr>
          </a:p>
          <a:p>
            <a:pPr marL="457189" indent="-457189" defTabSz="914377">
              <a:buFont typeface="Arial" panose="020B0604020202020204" pitchFamily="34" charset="0"/>
              <a:buChar char="•"/>
            </a:pPr>
            <a:r>
              <a:rPr lang="en-US" sz="3200" dirty="0">
                <a:solidFill>
                  <a:schemeClr val="tx1"/>
                </a:solidFill>
                <a:latin typeface="Calibri" panose="020F0502020204030204"/>
              </a:rPr>
              <a:t>Project goals and challenges</a:t>
            </a:r>
          </a:p>
          <a:p>
            <a:pPr marL="457189" indent="-457189" defTabSz="914377">
              <a:buFont typeface="Arial" panose="020B0604020202020204" pitchFamily="34" charset="0"/>
              <a:buChar char="•"/>
            </a:pPr>
            <a:r>
              <a:rPr lang="en-US" sz="3200" dirty="0">
                <a:solidFill>
                  <a:schemeClr val="tx1"/>
                </a:solidFill>
                <a:latin typeface="Calibri" panose="020F0502020204030204"/>
              </a:rPr>
              <a:t>Environment</a:t>
            </a:r>
          </a:p>
          <a:p>
            <a:pPr marL="457189" indent="-457189" defTabSz="914377">
              <a:buFont typeface="Arial" panose="020B0604020202020204" pitchFamily="34" charset="0"/>
              <a:buChar char="•"/>
            </a:pPr>
            <a:r>
              <a:rPr lang="en-US" sz="3200" dirty="0">
                <a:solidFill>
                  <a:schemeClr val="tx1"/>
                </a:solidFill>
                <a:latin typeface="Calibri" panose="020F0502020204030204"/>
              </a:rPr>
              <a:t>Tasks </a:t>
            </a:r>
            <a:r>
              <a:rPr lang="pl-PL" sz="3200" dirty="0">
                <a:solidFill>
                  <a:schemeClr val="tx1"/>
                </a:solidFill>
                <a:latin typeface="Calibri" panose="020F0502020204030204"/>
              </a:rPr>
              <a:t>and </a:t>
            </a:r>
            <a:r>
              <a:rPr lang="en-US" sz="3200" dirty="0">
                <a:solidFill>
                  <a:schemeClr val="tx1"/>
                </a:solidFill>
                <a:latin typeface="Calibri" panose="020F0502020204030204"/>
              </a:rPr>
              <a:t>Techniques</a:t>
            </a:r>
          </a:p>
          <a:p>
            <a:pPr marL="914377" lvl="1" indent="-457189" defTabSz="914377">
              <a:buFont typeface="Arial" panose="020B0604020202020204" pitchFamily="34" charset="0"/>
              <a:buChar char="•"/>
            </a:pPr>
            <a:r>
              <a:rPr lang="en-US" sz="3200" dirty="0">
                <a:solidFill>
                  <a:schemeClr val="tx1"/>
                </a:solidFill>
                <a:latin typeface="Calibri" panose="020F0502020204030204"/>
              </a:rPr>
              <a:t>Transfer Learning</a:t>
            </a:r>
            <a:r>
              <a:rPr lang="pl-PL" sz="3200" dirty="0">
                <a:solidFill>
                  <a:schemeClr val="tx1"/>
                </a:solidFill>
                <a:latin typeface="Calibri" panose="020F0502020204030204"/>
              </a:rPr>
              <a:t> for </a:t>
            </a:r>
            <a:r>
              <a:rPr lang="en-US" sz="3200" dirty="0">
                <a:solidFill>
                  <a:schemeClr val="tx1"/>
                </a:solidFill>
                <a:latin typeface="Calibri" panose="020F0502020204030204"/>
              </a:rPr>
              <a:t>Image Classification</a:t>
            </a:r>
          </a:p>
          <a:p>
            <a:pPr marL="914377" lvl="1" indent="-457189" defTabSz="914377">
              <a:buFont typeface="Arial" panose="020B0604020202020204" pitchFamily="34" charset="0"/>
              <a:buChar char="•"/>
            </a:pPr>
            <a:r>
              <a:rPr lang="en-US" sz="3200" dirty="0">
                <a:solidFill>
                  <a:schemeClr val="tx1"/>
                </a:solidFill>
                <a:latin typeface="Calibri" panose="020F0502020204030204"/>
              </a:rPr>
              <a:t>Automated Machine Learning</a:t>
            </a:r>
            <a:r>
              <a:rPr lang="pl-PL" sz="3200" dirty="0">
                <a:solidFill>
                  <a:schemeClr val="tx1"/>
                </a:solidFill>
                <a:latin typeface="Calibri" panose="020F0502020204030204"/>
              </a:rPr>
              <a:t> for </a:t>
            </a:r>
            <a:r>
              <a:rPr lang="en-US" sz="3200" dirty="0">
                <a:solidFill>
                  <a:schemeClr val="tx1"/>
                </a:solidFill>
                <a:latin typeface="Calibri" panose="020F0502020204030204"/>
              </a:rPr>
              <a:t>Object Detection</a:t>
            </a:r>
          </a:p>
          <a:p>
            <a:pPr marL="457189" indent="-457189" defTabSz="914377">
              <a:buFont typeface="Arial" panose="020B0604020202020204" pitchFamily="34" charset="0"/>
              <a:buChar char="•"/>
            </a:pPr>
            <a:r>
              <a:rPr lang="en-US" sz="3200" dirty="0">
                <a:solidFill>
                  <a:schemeClr val="tx1"/>
                </a:solidFill>
                <a:latin typeface="Calibri" panose="020F0502020204030204"/>
              </a:rPr>
              <a:t>Wrap up</a:t>
            </a:r>
          </a:p>
          <a:p>
            <a:pPr marL="457189" indent="-457189" defTabSz="914377">
              <a:buFont typeface="Arial" panose="020B0604020202020204" pitchFamily="34" charset="0"/>
              <a:buChar char="•"/>
            </a:pPr>
            <a:endParaRPr lang="en-US" sz="3200" dirty="0">
              <a:solidFill>
                <a:schemeClr val="tx1"/>
              </a:solidFill>
              <a:latin typeface="Calibri" panose="020F0502020204030204"/>
            </a:endParaRPr>
          </a:p>
        </p:txBody>
      </p:sp>
      <p:cxnSp>
        <p:nvCxnSpPr>
          <p:cNvPr id="7" name="Google Shape;99;p2">
            <a:extLst>
              <a:ext uri="{FF2B5EF4-FFF2-40B4-BE49-F238E27FC236}">
                <a16:creationId xmlns:a16="http://schemas.microsoft.com/office/drawing/2014/main" id="{B8A326C0-BF5B-824F-09BD-AA4FC55EF275}"/>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216882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545044"/>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Modeling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7" name="Obraz 6">
            <a:extLst>
              <a:ext uri="{FF2B5EF4-FFF2-40B4-BE49-F238E27FC236}">
                <a16:creationId xmlns:a16="http://schemas.microsoft.com/office/drawing/2014/main" id="{CEDAC608-DACD-34EA-D0BC-144D9C6BF6B2}"/>
              </a:ext>
            </a:extLst>
          </p:cNvPr>
          <p:cNvPicPr>
            <a:picLocks noChangeAspect="1"/>
          </p:cNvPicPr>
          <p:nvPr/>
        </p:nvPicPr>
        <p:blipFill>
          <a:blip r:embed="rId3"/>
          <a:stretch>
            <a:fillRect/>
          </a:stretch>
        </p:blipFill>
        <p:spPr>
          <a:xfrm>
            <a:off x="1563872" y="1532081"/>
            <a:ext cx="9064255" cy="4555827"/>
          </a:xfrm>
          <a:prstGeom prst="rect">
            <a:avLst/>
          </a:prstGeom>
        </p:spPr>
      </p:pic>
    </p:spTree>
    <p:extLst>
      <p:ext uri="{BB962C8B-B14F-4D97-AF65-F5344CB8AC3E}">
        <p14:creationId xmlns:p14="http://schemas.microsoft.com/office/powerpoint/2010/main" val="223388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718721"/>
            <a:ext cx="10515600" cy="790041"/>
          </a:xfrm>
        </p:spPr>
        <p:txBody>
          <a:bodyPr>
            <a:normAutofit fontScale="90000"/>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evaluation</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2" name="Picture 2" descr="The formula with which the Intersection of the Union (IOU) was calculated.">
            <a:extLst>
              <a:ext uri="{FF2B5EF4-FFF2-40B4-BE49-F238E27FC236}">
                <a16:creationId xmlns:a16="http://schemas.microsoft.com/office/drawing/2014/main" id="{F4DEE488-BF78-7E5B-8546-67DE9A97C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747" y="1781607"/>
            <a:ext cx="7014505" cy="386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94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718721"/>
            <a:ext cx="10515600" cy="790041"/>
          </a:xfrm>
        </p:spPr>
        <p:txBody>
          <a:bodyPr>
            <a:normAutofit fontScale="90000"/>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evaluation</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7" name="pole tekstowe 6">
            <a:extLst>
              <a:ext uri="{FF2B5EF4-FFF2-40B4-BE49-F238E27FC236}">
                <a16:creationId xmlns:a16="http://schemas.microsoft.com/office/drawing/2014/main" id="{38D7F670-99C8-73DB-08F2-0EFFC69EF89D}"/>
              </a:ext>
            </a:extLst>
          </p:cNvPr>
          <p:cNvSpPr txBox="1"/>
          <p:nvPr/>
        </p:nvSpPr>
        <p:spPr>
          <a:xfrm>
            <a:off x="911150" y="2851860"/>
            <a:ext cx="4137551" cy="1815882"/>
          </a:xfrm>
          <a:prstGeom prst="rect">
            <a:avLst/>
          </a:prstGeom>
          <a:noFill/>
        </p:spPr>
        <p:txBody>
          <a:bodyPr wrap="square">
            <a:spAutoFit/>
          </a:bodyPr>
          <a:lstStyle/>
          <a:p>
            <a:pPr lvl="1" defTabSz="685835">
              <a:lnSpc>
                <a:spcPct val="100000"/>
              </a:lnSpc>
              <a:spcAft>
                <a:spcPts val="900"/>
              </a:spcAft>
            </a:pPr>
            <a:r>
              <a:rPr lang="en-US" sz="2800" dirty="0" err="1">
                <a:latin typeface="+mj-lt"/>
              </a:rPr>
              <a:t>mAP</a:t>
            </a:r>
            <a:r>
              <a:rPr lang="en-US" sz="2800" dirty="0">
                <a:latin typeface="+mj-lt"/>
              </a:rPr>
              <a:t> score is calculated by taking the mean AP over all classes and/or overall </a:t>
            </a:r>
            <a:r>
              <a:rPr lang="en-US" sz="2800" dirty="0" err="1">
                <a:latin typeface="+mj-lt"/>
              </a:rPr>
              <a:t>IoU</a:t>
            </a:r>
            <a:r>
              <a:rPr lang="en-US" sz="2800" dirty="0">
                <a:latin typeface="+mj-lt"/>
              </a:rPr>
              <a:t> thresholds</a:t>
            </a:r>
            <a:endParaRPr lang="en-US" dirty="0">
              <a:solidFill>
                <a:schemeClr val="tx1"/>
              </a:solidFill>
              <a:latin typeface="Calibri" panose="020F0502020204030204"/>
            </a:endParaRPr>
          </a:p>
        </p:txBody>
      </p:sp>
      <p:pic>
        <p:nvPicPr>
          <p:cNvPr id="8" name="Picture 2">
            <a:extLst>
              <a:ext uri="{FF2B5EF4-FFF2-40B4-BE49-F238E27FC236}">
                <a16:creationId xmlns:a16="http://schemas.microsoft.com/office/drawing/2014/main" id="{7FA629A4-3F9F-07F9-676F-803267459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8701" y="1628417"/>
            <a:ext cx="6514959" cy="366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22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718721"/>
            <a:ext cx="10515600" cy="790041"/>
          </a:xfrm>
        </p:spPr>
        <p:txBody>
          <a:bodyPr>
            <a:normAutofit fontScale="90000"/>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evaluation</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9" name="Obraz 8">
            <a:extLst>
              <a:ext uri="{FF2B5EF4-FFF2-40B4-BE49-F238E27FC236}">
                <a16:creationId xmlns:a16="http://schemas.microsoft.com/office/drawing/2014/main" id="{6C690813-8669-DB4C-1C56-B2E0588B6BF0}"/>
              </a:ext>
            </a:extLst>
          </p:cNvPr>
          <p:cNvPicPr>
            <a:picLocks noChangeAspect="1"/>
          </p:cNvPicPr>
          <p:nvPr/>
        </p:nvPicPr>
        <p:blipFill>
          <a:blip r:embed="rId3"/>
          <a:stretch>
            <a:fillRect/>
          </a:stretch>
        </p:blipFill>
        <p:spPr>
          <a:xfrm>
            <a:off x="0" y="2032123"/>
            <a:ext cx="12192000" cy="2793753"/>
          </a:xfrm>
          <a:prstGeom prst="rect">
            <a:avLst/>
          </a:prstGeom>
        </p:spPr>
      </p:pic>
    </p:spTree>
    <p:extLst>
      <p:ext uri="{BB962C8B-B14F-4D97-AF65-F5344CB8AC3E}">
        <p14:creationId xmlns:p14="http://schemas.microsoft.com/office/powerpoint/2010/main" val="73067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fontScale="90000"/>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br>
              <a:rPr lang="pl-PL" sz="4800" dirty="0">
                <a:solidFill>
                  <a:prstClr val="black"/>
                </a:solidFill>
                <a:ea typeface="+mj-ea"/>
                <a:cs typeface="+mj-cs"/>
              </a:rPr>
            </a:br>
            <a:r>
              <a:rPr lang="pl-PL" sz="4800" dirty="0">
                <a:solidFill>
                  <a:prstClr val="black"/>
                </a:solidFill>
                <a:ea typeface="+mj-ea"/>
                <a:cs typeface="+mj-cs"/>
              </a:rPr>
              <a:t>Model </a:t>
            </a:r>
            <a:r>
              <a:rPr lang="pl-PL" sz="4800" dirty="0" err="1">
                <a:solidFill>
                  <a:prstClr val="black"/>
                </a:solidFill>
                <a:ea typeface="+mj-ea"/>
                <a:cs typeface="+mj-cs"/>
              </a:rPr>
              <a:t>deployment</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9" name="Obraz 8">
            <a:extLst>
              <a:ext uri="{FF2B5EF4-FFF2-40B4-BE49-F238E27FC236}">
                <a16:creationId xmlns:a16="http://schemas.microsoft.com/office/drawing/2014/main" id="{3E376569-0E2E-BB58-71E6-20CA63597738}"/>
              </a:ext>
            </a:extLst>
          </p:cNvPr>
          <p:cNvPicPr>
            <a:picLocks noChangeAspect="1"/>
          </p:cNvPicPr>
          <p:nvPr/>
        </p:nvPicPr>
        <p:blipFill>
          <a:blip r:embed="rId3"/>
          <a:stretch>
            <a:fillRect/>
          </a:stretch>
        </p:blipFill>
        <p:spPr>
          <a:xfrm>
            <a:off x="2935281" y="1607376"/>
            <a:ext cx="5799231" cy="4531902"/>
          </a:xfrm>
          <a:prstGeom prst="rect">
            <a:avLst/>
          </a:prstGeom>
        </p:spPr>
      </p:pic>
    </p:spTree>
    <p:extLst>
      <p:ext uri="{BB962C8B-B14F-4D97-AF65-F5344CB8AC3E}">
        <p14:creationId xmlns:p14="http://schemas.microsoft.com/office/powerpoint/2010/main" val="210298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650769" y="506042"/>
            <a:ext cx="10515600" cy="790041"/>
          </a:xfrm>
        </p:spPr>
        <p:txBody>
          <a:bodyPr>
            <a:normAutofit/>
          </a:bodyPr>
          <a:lstStyle/>
          <a:p>
            <a:pPr algn="ctr"/>
            <a:r>
              <a:rPr lang="pl-PL" sz="4800" dirty="0">
                <a:solidFill>
                  <a:prstClr val="black"/>
                </a:solidFill>
                <a:ea typeface="+mj-ea"/>
                <a:cs typeface="+mj-cs"/>
              </a:rPr>
              <a:t>Object </a:t>
            </a:r>
            <a:r>
              <a:rPr lang="pl-PL" sz="4800" dirty="0" err="1">
                <a:solidFill>
                  <a:prstClr val="black"/>
                </a:solidFill>
                <a:ea typeface="+mj-ea"/>
                <a:cs typeface="+mj-cs"/>
              </a:rPr>
              <a:t>Detection</a:t>
            </a:r>
            <a:r>
              <a:rPr lang="pl-PL" sz="4800" dirty="0">
                <a:solidFill>
                  <a:prstClr val="black"/>
                </a:solidFill>
                <a:ea typeface="+mj-ea"/>
                <a:cs typeface="+mj-cs"/>
              </a:rPr>
              <a:t>: </a:t>
            </a:r>
            <a:r>
              <a:rPr lang="pl-PL" sz="4800" dirty="0" err="1">
                <a:solidFill>
                  <a:prstClr val="black"/>
                </a:solidFill>
                <a:ea typeface="+mj-ea"/>
                <a:cs typeface="+mj-cs"/>
              </a:rPr>
              <a:t>Inferencing</a:t>
            </a:r>
            <a:endParaRPr lang="pl-PL" sz="4800" dirty="0"/>
          </a:p>
        </p:txBody>
      </p:sp>
      <p:sp>
        <p:nvSpPr>
          <p:cNvPr id="3" name="Content Placeholder 3">
            <a:extLst>
              <a:ext uri="{FF2B5EF4-FFF2-40B4-BE49-F238E27FC236}">
                <a16:creationId xmlns:a16="http://schemas.microsoft.com/office/drawing/2014/main" id="{7B29A426-251E-03D8-E441-D7C78CC19D17}"/>
              </a:ext>
            </a:extLst>
          </p:cNvPr>
          <p:cNvSpPr txBox="1">
            <a:spLocks/>
          </p:cNvSpPr>
          <p:nvPr/>
        </p:nvSpPr>
        <p:spPr>
          <a:xfrm>
            <a:off x="5798422" y="2357504"/>
            <a:ext cx="5675750" cy="4064963"/>
          </a:xfrm>
          <a:ln>
            <a:solidFill>
              <a:schemeClr val="tx1"/>
            </a:solid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spcAft>
                <a:spcPts val="900"/>
              </a:spcAft>
            </a:pPr>
            <a:endParaRPr lang="en-US" sz="1800" dirty="0">
              <a:solidFill>
                <a:schemeClr val="tx1"/>
              </a:solidFill>
              <a:latin typeface="Calibri" panose="020F0502020204030204"/>
              <a:ea typeface="Tahoma"/>
              <a:sym typeface="Tahoma"/>
            </a:endParaRPr>
          </a:p>
        </p:txBody>
      </p:sp>
      <p:cxnSp>
        <p:nvCxnSpPr>
          <p:cNvPr id="5" name="Google Shape;99;p2">
            <a:extLst>
              <a:ext uri="{FF2B5EF4-FFF2-40B4-BE49-F238E27FC236}">
                <a16:creationId xmlns:a16="http://schemas.microsoft.com/office/drawing/2014/main" id="{2CE83770-969B-A38A-D20B-D3E631017600}"/>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10" name="Obraz 9">
            <a:extLst>
              <a:ext uri="{FF2B5EF4-FFF2-40B4-BE49-F238E27FC236}">
                <a16:creationId xmlns:a16="http://schemas.microsoft.com/office/drawing/2014/main" id="{76E36871-8B8D-EDF6-1213-9ADB53319200}"/>
              </a:ext>
            </a:extLst>
          </p:cNvPr>
          <p:cNvPicPr>
            <a:picLocks noChangeAspect="1"/>
          </p:cNvPicPr>
          <p:nvPr/>
        </p:nvPicPr>
        <p:blipFill>
          <a:blip r:embed="rId3"/>
          <a:stretch>
            <a:fillRect/>
          </a:stretch>
        </p:blipFill>
        <p:spPr>
          <a:xfrm>
            <a:off x="4544561" y="2357504"/>
            <a:ext cx="6719956" cy="2271057"/>
          </a:xfrm>
          <a:prstGeom prst="rect">
            <a:avLst/>
          </a:prstGeom>
        </p:spPr>
      </p:pic>
      <p:pic>
        <p:nvPicPr>
          <p:cNvPr id="12" name="Obraz 11">
            <a:extLst>
              <a:ext uri="{FF2B5EF4-FFF2-40B4-BE49-F238E27FC236}">
                <a16:creationId xmlns:a16="http://schemas.microsoft.com/office/drawing/2014/main" id="{10CED897-48D2-BDDF-52A4-1449A4DCAC31}"/>
              </a:ext>
            </a:extLst>
          </p:cNvPr>
          <p:cNvPicPr>
            <a:picLocks noChangeAspect="1"/>
          </p:cNvPicPr>
          <p:nvPr/>
        </p:nvPicPr>
        <p:blipFill>
          <a:blip r:embed="rId4"/>
          <a:stretch>
            <a:fillRect/>
          </a:stretch>
        </p:blipFill>
        <p:spPr>
          <a:xfrm>
            <a:off x="1183512" y="1370099"/>
            <a:ext cx="2621432" cy="4614002"/>
          </a:xfrm>
          <a:prstGeom prst="rect">
            <a:avLst/>
          </a:prstGeom>
        </p:spPr>
      </p:pic>
    </p:spTree>
    <p:extLst>
      <p:ext uri="{BB962C8B-B14F-4D97-AF65-F5344CB8AC3E}">
        <p14:creationId xmlns:p14="http://schemas.microsoft.com/office/powerpoint/2010/main" val="189987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472007" y="419484"/>
            <a:ext cx="10515600" cy="790041"/>
          </a:xfrm>
        </p:spPr>
        <p:txBody>
          <a:bodyPr>
            <a:normAutofit/>
          </a:bodyPr>
          <a:lstStyle/>
          <a:p>
            <a:r>
              <a:rPr lang="pl-PL" sz="4800" dirty="0" err="1">
                <a:solidFill>
                  <a:schemeClr val="tx1"/>
                </a:solidFill>
              </a:rPr>
              <a:t>Wrap</a:t>
            </a:r>
            <a:r>
              <a:rPr lang="pl-PL" sz="4800" dirty="0">
                <a:solidFill>
                  <a:schemeClr val="tx1"/>
                </a:solidFill>
              </a:rPr>
              <a:t> </a:t>
            </a:r>
            <a:r>
              <a:rPr lang="pl-PL" sz="4800" dirty="0" err="1">
                <a:solidFill>
                  <a:schemeClr val="tx1"/>
                </a:solidFill>
              </a:rPr>
              <a:t>up</a:t>
            </a:r>
            <a:endParaRPr lang="pl-PL" sz="4800" dirty="0">
              <a:solidFill>
                <a:schemeClr val="tx1"/>
              </a:solidFill>
            </a:endParaRPr>
          </a:p>
        </p:txBody>
      </p:sp>
      <p:sp>
        <p:nvSpPr>
          <p:cNvPr id="5" name="pole tekstowe 4">
            <a:extLst>
              <a:ext uri="{FF2B5EF4-FFF2-40B4-BE49-F238E27FC236}">
                <a16:creationId xmlns:a16="http://schemas.microsoft.com/office/drawing/2014/main" id="{D18AC37D-8CF5-CB57-598C-00118BED936E}"/>
              </a:ext>
            </a:extLst>
          </p:cNvPr>
          <p:cNvSpPr txBox="1"/>
          <p:nvPr/>
        </p:nvSpPr>
        <p:spPr>
          <a:xfrm>
            <a:off x="673522" y="1479357"/>
            <a:ext cx="10314085" cy="4524315"/>
          </a:xfrm>
          <a:prstGeom prst="rect">
            <a:avLst/>
          </a:prstGeom>
          <a:noFill/>
        </p:spPr>
        <p:txBody>
          <a:bodyPr wrap="square">
            <a:spAutoFit/>
          </a:bodyPr>
          <a:lstStyle/>
          <a:p>
            <a:pPr marL="457189" indent="-457189" defTabSz="914377">
              <a:buFont typeface="Arial" panose="020B0604020202020204" pitchFamily="34" charset="0"/>
              <a:buChar char="•"/>
            </a:pPr>
            <a:r>
              <a:rPr lang="en-US" sz="3200" dirty="0">
                <a:solidFill>
                  <a:schemeClr val="tx1"/>
                </a:solidFill>
                <a:latin typeface="Calibri" panose="020F0502020204030204"/>
              </a:rPr>
              <a:t>Medical Image Analysis can be automated, significantly reducing the time and cost of experiments and increasing their chances of success</a:t>
            </a:r>
          </a:p>
          <a:p>
            <a:pPr marL="457189" indent="-457189" defTabSz="914377">
              <a:buFont typeface="Arial" panose="020B0604020202020204" pitchFamily="34" charset="0"/>
              <a:buChar char="•"/>
            </a:pPr>
            <a:r>
              <a:rPr lang="en-US" sz="3200" dirty="0">
                <a:solidFill>
                  <a:schemeClr val="tx1"/>
                </a:solidFill>
                <a:latin typeface="Calibri" panose="020F0502020204030204"/>
              </a:rPr>
              <a:t>The combination of automatic machine learning with knowledge transfer techniques allows Data Scientists to focus on the problem being solved as well as assess and improve data quality, removing from them the burden of implementing the learning procedure and evaluating candidate models</a:t>
            </a:r>
          </a:p>
        </p:txBody>
      </p:sp>
      <p:cxnSp>
        <p:nvCxnSpPr>
          <p:cNvPr id="7" name="Google Shape;99;p2">
            <a:extLst>
              <a:ext uri="{FF2B5EF4-FFF2-40B4-BE49-F238E27FC236}">
                <a16:creationId xmlns:a16="http://schemas.microsoft.com/office/drawing/2014/main" id="{B8A326C0-BF5B-824F-09BD-AA4FC55EF275}"/>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32577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05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cxnSp>
        <p:nvCxnSpPr>
          <p:cNvPr id="99" name="Google Shape;99;p2"/>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pic>
        <p:nvPicPr>
          <p:cNvPr id="4" name="Picture 2" descr="Diagram shows the data science lifecycle, including business understanding, data acquisition / understanding, modeling and deployment.">
            <a:extLst>
              <a:ext uri="{FF2B5EF4-FFF2-40B4-BE49-F238E27FC236}">
                <a16:creationId xmlns:a16="http://schemas.microsoft.com/office/drawing/2014/main" id="{2A49CC8A-7C49-CB13-1294-12D44A3778F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82"/>
          <a:stretch/>
        </p:blipFill>
        <p:spPr bwMode="auto">
          <a:xfrm>
            <a:off x="2366171" y="567709"/>
            <a:ext cx="7941475" cy="55715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Project </a:t>
            </a:r>
            <a:r>
              <a:rPr lang="pl-PL" sz="4800" dirty="0" err="1">
                <a:solidFill>
                  <a:prstClr val="black"/>
                </a:solidFill>
                <a:ea typeface="+mj-ea"/>
                <a:cs typeface="+mj-cs"/>
              </a:rPr>
              <a:t>goals</a:t>
            </a:r>
            <a:endParaRPr lang="pl-PL" sz="4800" dirty="0"/>
          </a:p>
        </p:txBody>
      </p:sp>
      <p:sp>
        <p:nvSpPr>
          <p:cNvPr id="5" name="pole tekstowe 4">
            <a:extLst>
              <a:ext uri="{FF2B5EF4-FFF2-40B4-BE49-F238E27FC236}">
                <a16:creationId xmlns:a16="http://schemas.microsoft.com/office/drawing/2014/main" id="{D18AC37D-8CF5-CB57-598C-00118BED936E}"/>
              </a:ext>
            </a:extLst>
          </p:cNvPr>
          <p:cNvSpPr txBox="1"/>
          <p:nvPr/>
        </p:nvSpPr>
        <p:spPr>
          <a:xfrm>
            <a:off x="677856" y="1921390"/>
            <a:ext cx="7317727" cy="4031873"/>
          </a:xfrm>
          <a:prstGeom prst="rect">
            <a:avLst/>
          </a:prstGeom>
          <a:noFill/>
        </p:spPr>
        <p:txBody>
          <a:bodyPr wrap="square">
            <a:spAutoFit/>
          </a:bodyPr>
          <a:lstStyle/>
          <a:p>
            <a:pPr marL="457189" indent="-457189" defTabSz="914377">
              <a:buFont typeface="Arial" panose="020B0604020202020204" pitchFamily="34" charset="0"/>
              <a:buChar char="•"/>
            </a:pPr>
            <a:r>
              <a:rPr lang="en-US" sz="3200" dirty="0">
                <a:solidFill>
                  <a:schemeClr val="tx1"/>
                </a:solidFill>
                <a:latin typeface="Calibri" panose="020F0502020204030204"/>
              </a:rPr>
              <a:t>Demonstration of the achievements of Artificial Intelligence in medical care by solving practical problems</a:t>
            </a:r>
          </a:p>
          <a:p>
            <a:pPr marL="457189" indent="-457189" defTabSz="914377">
              <a:buFont typeface="Arial" panose="020B0604020202020204" pitchFamily="34" charset="0"/>
              <a:buChar char="•"/>
            </a:pPr>
            <a:r>
              <a:rPr lang="en-US" sz="3200" dirty="0">
                <a:solidFill>
                  <a:schemeClr val="tx1"/>
                </a:solidFill>
                <a:latin typeface="Calibri" panose="020F0502020204030204"/>
              </a:rPr>
              <a:t>Scaphoid fracture detection</a:t>
            </a:r>
          </a:p>
          <a:p>
            <a:pPr marL="457189" indent="-457189" defTabSz="914377">
              <a:buFont typeface="Arial" panose="020B0604020202020204" pitchFamily="34" charset="0"/>
              <a:buChar char="•"/>
            </a:pPr>
            <a:r>
              <a:rPr lang="en-US" sz="3200" dirty="0">
                <a:solidFill>
                  <a:schemeClr val="tx1"/>
                </a:solidFill>
                <a:latin typeface="Calibri" panose="020F0502020204030204"/>
              </a:rPr>
              <a:t>A scaphoid fracture is usually diagnosed by an X-ray of the wrist</a:t>
            </a:r>
          </a:p>
          <a:p>
            <a:pPr marL="457189" indent="-457189" defTabSz="914377">
              <a:buFont typeface="Arial" panose="020B0604020202020204" pitchFamily="34" charset="0"/>
              <a:buChar char="•"/>
            </a:pPr>
            <a:r>
              <a:rPr lang="en-US" sz="3200" dirty="0">
                <a:solidFill>
                  <a:schemeClr val="tx1"/>
                </a:solidFill>
                <a:latin typeface="Calibri" panose="020F0502020204030204"/>
              </a:rPr>
              <a:t>However, occult fractures may be difficult to detect </a:t>
            </a:r>
          </a:p>
        </p:txBody>
      </p:sp>
      <p:pic>
        <p:nvPicPr>
          <p:cNvPr id="2" name="Obraz 3">
            <a:extLst>
              <a:ext uri="{FF2B5EF4-FFF2-40B4-BE49-F238E27FC236}">
                <a16:creationId xmlns:a16="http://schemas.microsoft.com/office/drawing/2014/main" id="{04EBF621-BC79-44A1-93E4-E35C8C817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438" y="1921389"/>
            <a:ext cx="3639023" cy="4635421"/>
          </a:xfrm>
          <a:prstGeom prst="rect">
            <a:avLst/>
          </a:prstGeom>
        </p:spPr>
      </p:pic>
      <p:cxnSp>
        <p:nvCxnSpPr>
          <p:cNvPr id="6" name="Google Shape;99;p2">
            <a:extLst>
              <a:ext uri="{FF2B5EF4-FFF2-40B4-BE49-F238E27FC236}">
                <a16:creationId xmlns:a16="http://schemas.microsoft.com/office/drawing/2014/main" id="{5AAA9F35-5A90-DC41-C986-0811EC941179}"/>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343659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Project </a:t>
            </a:r>
            <a:r>
              <a:rPr lang="pl-PL" sz="4800" dirty="0" err="1">
                <a:solidFill>
                  <a:prstClr val="black"/>
                </a:solidFill>
                <a:ea typeface="+mj-ea"/>
                <a:cs typeface="+mj-cs"/>
              </a:rPr>
              <a:t>challenges</a:t>
            </a:r>
            <a:endParaRPr lang="pl-PL" sz="4800" dirty="0"/>
          </a:p>
        </p:txBody>
      </p:sp>
      <p:sp>
        <p:nvSpPr>
          <p:cNvPr id="5" name="pole tekstowe 4">
            <a:extLst>
              <a:ext uri="{FF2B5EF4-FFF2-40B4-BE49-F238E27FC236}">
                <a16:creationId xmlns:a16="http://schemas.microsoft.com/office/drawing/2014/main" id="{D18AC37D-8CF5-CB57-598C-00118BED936E}"/>
              </a:ext>
            </a:extLst>
          </p:cNvPr>
          <p:cNvSpPr txBox="1"/>
          <p:nvPr/>
        </p:nvSpPr>
        <p:spPr>
          <a:xfrm>
            <a:off x="677856" y="1921390"/>
            <a:ext cx="6607008" cy="2554545"/>
          </a:xfrm>
          <a:prstGeom prst="rect">
            <a:avLst/>
          </a:prstGeom>
          <a:noFill/>
        </p:spPr>
        <p:txBody>
          <a:bodyPr wrap="square">
            <a:spAutoFit/>
          </a:bodyPr>
          <a:lstStyle/>
          <a:p>
            <a:pPr marL="457189" indent="-457189" defTabSz="914377">
              <a:buFont typeface="Arial" panose="020B0604020202020204" pitchFamily="34" charset="0"/>
              <a:buChar char="•"/>
            </a:pPr>
            <a:r>
              <a:rPr lang="en-US" sz="3200" dirty="0">
                <a:solidFill>
                  <a:schemeClr val="tx1"/>
                </a:solidFill>
                <a:latin typeface="Calibri" panose="020F0502020204030204"/>
              </a:rPr>
              <a:t>Data collection</a:t>
            </a:r>
          </a:p>
          <a:p>
            <a:pPr marL="457189" indent="-457189" defTabSz="914377">
              <a:buFont typeface="Arial" panose="020B0604020202020204" pitchFamily="34" charset="0"/>
              <a:buChar char="•"/>
            </a:pPr>
            <a:r>
              <a:rPr lang="en-US" sz="3200" dirty="0">
                <a:solidFill>
                  <a:schemeClr val="tx1"/>
                </a:solidFill>
                <a:latin typeface="Calibri" panose="020F0502020204030204"/>
              </a:rPr>
              <a:t>Data security and privacy</a:t>
            </a:r>
          </a:p>
          <a:p>
            <a:pPr marL="457189" indent="-457189" defTabSz="914377">
              <a:buFont typeface="Arial" panose="020B0604020202020204" pitchFamily="34" charset="0"/>
              <a:buChar char="•"/>
            </a:pPr>
            <a:r>
              <a:rPr lang="en-US" sz="3200" dirty="0">
                <a:solidFill>
                  <a:schemeClr val="tx1"/>
                </a:solidFill>
                <a:latin typeface="Calibri" panose="020F0502020204030204"/>
              </a:rPr>
              <a:t>Data </a:t>
            </a:r>
            <a:r>
              <a:rPr lang="pl-PL" sz="3200" dirty="0" err="1">
                <a:solidFill>
                  <a:schemeClr val="tx1"/>
                </a:solidFill>
                <a:latin typeface="Calibri" panose="020F0502020204030204"/>
              </a:rPr>
              <a:t>Preparation</a:t>
            </a:r>
            <a:endParaRPr lang="en-US" sz="3200" dirty="0">
              <a:solidFill>
                <a:schemeClr val="tx1"/>
              </a:solidFill>
              <a:latin typeface="Calibri" panose="020F0502020204030204"/>
            </a:endParaRPr>
          </a:p>
          <a:p>
            <a:pPr marL="457189" indent="-457189" defTabSz="914377">
              <a:buFont typeface="Arial" panose="020B0604020202020204" pitchFamily="34" charset="0"/>
              <a:buChar char="•"/>
            </a:pPr>
            <a:r>
              <a:rPr lang="en-US" sz="3200" dirty="0">
                <a:solidFill>
                  <a:schemeClr val="tx1"/>
                </a:solidFill>
                <a:latin typeface="Calibri" panose="020F0502020204030204"/>
              </a:rPr>
              <a:t>Compute resources</a:t>
            </a:r>
          </a:p>
          <a:p>
            <a:pPr marL="457189" indent="-457189" defTabSz="914377">
              <a:buFont typeface="Arial" panose="020B0604020202020204" pitchFamily="34" charset="0"/>
              <a:buChar char="•"/>
            </a:pPr>
            <a:r>
              <a:rPr lang="en-US" sz="3200" dirty="0">
                <a:solidFill>
                  <a:schemeClr val="tx1"/>
                </a:solidFill>
                <a:latin typeface="Calibri" panose="020F0502020204030204"/>
              </a:rPr>
              <a:t>Business </a:t>
            </a:r>
            <a:r>
              <a:rPr lang="pl-PL" sz="3200" dirty="0">
                <a:solidFill>
                  <a:schemeClr val="tx1"/>
                </a:solidFill>
                <a:latin typeface="Calibri" panose="020F0502020204030204"/>
              </a:rPr>
              <a:t>Value</a:t>
            </a:r>
            <a:endParaRPr lang="en-US" sz="3200" dirty="0">
              <a:solidFill>
                <a:schemeClr val="tx1"/>
              </a:solidFill>
              <a:latin typeface="Calibri" panose="020F0502020204030204"/>
            </a:endParaRPr>
          </a:p>
        </p:txBody>
      </p:sp>
      <p:pic>
        <p:nvPicPr>
          <p:cNvPr id="3" name="Obraz 6">
            <a:extLst>
              <a:ext uri="{FF2B5EF4-FFF2-40B4-BE49-F238E27FC236}">
                <a16:creationId xmlns:a16="http://schemas.microsoft.com/office/drawing/2014/main" id="{6A38CA79-E29E-4CB2-9E36-0E836E2037CB}"/>
              </a:ext>
            </a:extLst>
          </p:cNvPr>
          <p:cNvPicPr>
            <a:picLocks noChangeAspect="1"/>
          </p:cNvPicPr>
          <p:nvPr/>
        </p:nvPicPr>
        <p:blipFill>
          <a:blip r:embed="rId3"/>
          <a:stretch>
            <a:fillRect/>
          </a:stretch>
        </p:blipFill>
        <p:spPr>
          <a:xfrm>
            <a:off x="5913878" y="1888032"/>
            <a:ext cx="6043387" cy="4517102"/>
          </a:xfrm>
          <a:prstGeom prst="rect">
            <a:avLst/>
          </a:prstGeom>
        </p:spPr>
      </p:pic>
      <p:cxnSp>
        <p:nvCxnSpPr>
          <p:cNvPr id="6" name="Google Shape;99;p2">
            <a:extLst>
              <a:ext uri="{FF2B5EF4-FFF2-40B4-BE49-F238E27FC236}">
                <a16:creationId xmlns:a16="http://schemas.microsoft.com/office/drawing/2014/main" id="{50D4408B-D62A-1595-8995-2C14AEBBB6AD}"/>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28377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Environment</a:t>
            </a:r>
          </a:p>
        </p:txBody>
      </p:sp>
      <p:sp>
        <p:nvSpPr>
          <p:cNvPr id="22" name="Tytuł 1">
            <a:extLst>
              <a:ext uri="{FF2B5EF4-FFF2-40B4-BE49-F238E27FC236}">
                <a16:creationId xmlns:a16="http://schemas.microsoft.com/office/drawing/2014/main" id="{D2653563-AD6C-CD96-3237-E915139838E2}"/>
              </a:ext>
            </a:extLst>
          </p:cNvPr>
          <p:cNvSpPr txBox="1">
            <a:spLocks/>
          </p:cNvSpPr>
          <p:nvPr/>
        </p:nvSpPr>
        <p:spPr>
          <a:xfrm>
            <a:off x="836491" y="1503033"/>
            <a:ext cx="9793668" cy="134018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23">
              <a:buClrTx/>
              <a:buFontTx/>
              <a:buNone/>
            </a:pPr>
            <a:r>
              <a:rPr lang="en-US" sz="3600" dirty="0">
                <a:solidFill>
                  <a:prstClr val="black"/>
                </a:solidFill>
                <a:latin typeface="Calibri Light" panose="020F0302020204030204"/>
                <a:cs typeface="Segoe UI Semibold" panose="020B0702040204020203" pitchFamily="34" charset="0"/>
              </a:rPr>
              <a:t>Azure Machine Learning</a:t>
            </a:r>
            <a:r>
              <a:rPr lang="pl-PL" sz="3600" dirty="0">
                <a:solidFill>
                  <a:prstClr val="black"/>
                </a:solidFill>
                <a:latin typeface="Calibri Light" panose="020F0302020204030204"/>
                <a:cs typeface="Segoe UI Semibold" panose="020B0702040204020203" pitchFamily="34" charset="0"/>
              </a:rPr>
              <a:t> Service</a:t>
            </a:r>
            <a:endParaRPr lang="en-US" dirty="0">
              <a:solidFill>
                <a:prstClr val="black"/>
              </a:solidFill>
              <a:latin typeface="Calibri Light" panose="020F0302020204030204"/>
            </a:endParaRPr>
          </a:p>
        </p:txBody>
      </p:sp>
      <p:pic>
        <p:nvPicPr>
          <p:cNvPr id="23" name="Picture 2" descr="https://azure.microsoft.com/images/page/services/machine-learning-service/machine-learning-service.png">
            <a:extLst>
              <a:ext uri="{FF2B5EF4-FFF2-40B4-BE49-F238E27FC236}">
                <a16:creationId xmlns:a16="http://schemas.microsoft.com/office/drawing/2014/main" id="{2881388B-9CF9-7204-D276-32799EA2F4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22051" y="2662297"/>
            <a:ext cx="1598475" cy="1598475"/>
          </a:xfrm>
          <a:prstGeom prst="rect">
            <a:avLst/>
          </a:prstGeom>
          <a:solidFill>
            <a:sysClr val="window" lastClr="FFFFFF"/>
          </a:solidFill>
        </p:spPr>
      </p:pic>
      <p:sp>
        <p:nvSpPr>
          <p:cNvPr id="24" name="TextBox 13">
            <a:extLst>
              <a:ext uri="{FF2B5EF4-FFF2-40B4-BE49-F238E27FC236}">
                <a16:creationId xmlns:a16="http://schemas.microsoft.com/office/drawing/2014/main" id="{B31515DB-1FD8-6D1F-117F-ADE3A820AFFD}"/>
              </a:ext>
            </a:extLst>
          </p:cNvPr>
          <p:cNvSpPr txBox="1"/>
          <p:nvPr/>
        </p:nvSpPr>
        <p:spPr>
          <a:xfrm>
            <a:off x="3077559" y="2884080"/>
            <a:ext cx="2099322" cy="738664"/>
          </a:xfrm>
          <a:prstGeom prst="rect">
            <a:avLst/>
          </a:prstGeom>
          <a:noFill/>
        </p:spPr>
        <p:txBody>
          <a:bodyPr wrap="square" lIns="0" tIns="0" rIns="0" bIns="0" rtlCol="0">
            <a:spAutoFit/>
          </a:bodyPr>
          <a:lstStyle/>
          <a:p>
            <a:pPr algn="ctr" defTabSz="685835">
              <a:buClrTx/>
              <a:buFontTx/>
              <a:buNone/>
            </a:pPr>
            <a:r>
              <a:rPr lang="en-US" sz="2400" b="1" kern="1200" dirty="0">
                <a:solidFill>
                  <a:srgbClr val="0070C0"/>
                </a:solidFill>
                <a:latin typeface="Calibri Light" panose="020F0302020204030204"/>
                <a:ea typeface="+mn-ea"/>
                <a:cs typeface="Segoe UI Semilight" panose="020B0402040204020203" pitchFamily="34" charset="0"/>
              </a:rPr>
              <a:t>Set of Azure Cloud Services</a:t>
            </a:r>
          </a:p>
        </p:txBody>
      </p:sp>
      <p:sp>
        <p:nvSpPr>
          <p:cNvPr id="25" name="TextBox 14">
            <a:extLst>
              <a:ext uri="{FF2B5EF4-FFF2-40B4-BE49-F238E27FC236}">
                <a16:creationId xmlns:a16="http://schemas.microsoft.com/office/drawing/2014/main" id="{6BA0D6A9-A48A-FFA2-8F8F-23903999C557}"/>
              </a:ext>
            </a:extLst>
          </p:cNvPr>
          <p:cNvSpPr txBox="1"/>
          <p:nvPr/>
        </p:nvSpPr>
        <p:spPr>
          <a:xfrm>
            <a:off x="6458676" y="2902237"/>
            <a:ext cx="1796593" cy="738664"/>
          </a:xfrm>
          <a:prstGeom prst="rect">
            <a:avLst/>
          </a:prstGeom>
          <a:noFill/>
        </p:spPr>
        <p:txBody>
          <a:bodyPr wrap="square" lIns="0" tIns="0" rIns="0" bIns="0" rtlCol="0">
            <a:spAutoFit/>
          </a:bodyPr>
          <a:lstStyle/>
          <a:p>
            <a:pPr algn="ctr" defTabSz="685835">
              <a:buClrTx/>
              <a:buFontTx/>
              <a:buNone/>
            </a:pPr>
            <a:r>
              <a:rPr lang="en-US" sz="2400" b="1" kern="1200" dirty="0">
                <a:solidFill>
                  <a:srgbClr val="0070C0"/>
                </a:solidFill>
                <a:latin typeface="Calibri Light" panose="020F0302020204030204"/>
                <a:ea typeface="+mn-ea"/>
                <a:cs typeface="Segoe UI Semilight" panose="020B0402040204020203" pitchFamily="34" charset="0"/>
              </a:rPr>
              <a:t>Python</a:t>
            </a:r>
            <a:r>
              <a:rPr lang="pl-PL" sz="2400" b="1" kern="1200" dirty="0">
                <a:solidFill>
                  <a:srgbClr val="0070C0"/>
                </a:solidFill>
                <a:latin typeface="Calibri Light" panose="020F0302020204030204"/>
                <a:ea typeface="+mn-ea"/>
                <a:cs typeface="Segoe UI Semilight" panose="020B0402040204020203" pitchFamily="34" charset="0"/>
              </a:rPr>
              <a:t> &amp; R</a:t>
            </a:r>
            <a:r>
              <a:rPr lang="en-US" sz="2400" b="1" kern="1200" dirty="0">
                <a:solidFill>
                  <a:srgbClr val="0070C0"/>
                </a:solidFill>
                <a:latin typeface="Calibri Light" panose="020F0302020204030204"/>
                <a:ea typeface="+mn-ea"/>
                <a:cs typeface="Segoe UI Semilight" panose="020B0402040204020203" pitchFamily="34" charset="0"/>
              </a:rPr>
              <a:t> </a:t>
            </a:r>
            <a:br>
              <a:rPr lang="en-US" sz="2400" b="1" kern="1200" dirty="0">
                <a:solidFill>
                  <a:srgbClr val="0070C0"/>
                </a:solidFill>
                <a:latin typeface="Calibri Light" panose="020F0302020204030204"/>
                <a:ea typeface="+mn-ea"/>
                <a:cs typeface="Segoe UI Semilight" panose="020B0402040204020203" pitchFamily="34" charset="0"/>
              </a:rPr>
            </a:br>
            <a:r>
              <a:rPr lang="en-US" sz="2400" b="1" kern="1200" dirty="0">
                <a:solidFill>
                  <a:srgbClr val="0070C0"/>
                </a:solidFill>
                <a:latin typeface="Calibri Light" panose="020F0302020204030204"/>
                <a:ea typeface="+mn-ea"/>
                <a:cs typeface="Segoe UI Semilight" panose="020B0402040204020203" pitchFamily="34" charset="0"/>
              </a:rPr>
              <a:t>SDK</a:t>
            </a:r>
          </a:p>
        </p:txBody>
      </p:sp>
      <p:grpSp>
        <p:nvGrpSpPr>
          <p:cNvPr id="26" name="Group 17">
            <a:extLst>
              <a:ext uri="{FF2B5EF4-FFF2-40B4-BE49-F238E27FC236}">
                <a16:creationId xmlns:a16="http://schemas.microsoft.com/office/drawing/2014/main" id="{F4B65129-24F3-D8C7-9D47-9AF8094B4510}"/>
              </a:ext>
            </a:extLst>
          </p:cNvPr>
          <p:cNvGrpSpPr/>
          <p:nvPr/>
        </p:nvGrpSpPr>
        <p:grpSpPr>
          <a:xfrm>
            <a:off x="3133228" y="5044326"/>
            <a:ext cx="6062776" cy="1374735"/>
            <a:chOff x="4151982" y="3406479"/>
            <a:chExt cx="6532427" cy="1086122"/>
          </a:xfrm>
        </p:grpSpPr>
        <p:sp>
          <p:nvSpPr>
            <p:cNvPr id="27" name="TextBox 9">
              <a:extLst>
                <a:ext uri="{FF2B5EF4-FFF2-40B4-BE49-F238E27FC236}">
                  <a16:creationId xmlns:a16="http://schemas.microsoft.com/office/drawing/2014/main" id="{3FBDF45C-D006-4C83-824C-9DC1EE86A4B9}"/>
                </a:ext>
              </a:extLst>
            </p:cNvPr>
            <p:cNvSpPr txBox="1"/>
            <p:nvPr/>
          </p:nvSpPr>
          <p:spPr>
            <a:xfrm>
              <a:off x="4151982" y="3406479"/>
              <a:ext cx="2441570" cy="770012"/>
            </a:xfrm>
            <a:prstGeom prst="rect">
              <a:avLst/>
            </a:prstGeom>
            <a:noFill/>
          </p:spPr>
          <p:txBody>
            <a:bodyPr wrap="square" lIns="0" tIns="0" rIns="0" bIns="0" rtlCol="0">
              <a:spAutoFit/>
            </a:bodyPr>
            <a:lstStyle/>
            <a:p>
              <a:pPr marL="173840" indent="-173840" defTabSz="685835">
                <a:spcAft>
                  <a:spcPts val="225"/>
                </a:spcAft>
                <a:buClr>
                  <a:srgbClr val="1E1D3B"/>
                </a:buClr>
                <a:buFont typeface="Wingdings" panose="05000000000000000000" pitchFamily="2" charset="2"/>
                <a:buChar char="ü"/>
              </a:pPr>
              <a:r>
                <a:rPr lang="en-US" sz="2000" dirty="0">
                  <a:solidFill>
                    <a:srgbClr val="1A1A1A"/>
                  </a:solidFill>
                  <a:latin typeface="Calibri" panose="020F0502020204030204"/>
                  <a:ea typeface="+mn-ea"/>
                  <a:cs typeface="Segoe UI" pitchFamily="34" charset="0"/>
                </a:rPr>
                <a:t>Prepare Data</a:t>
              </a:r>
            </a:p>
            <a:p>
              <a:pPr marL="173840" indent="-173840" defTabSz="685835">
                <a:spcAft>
                  <a:spcPts val="225"/>
                </a:spcAft>
                <a:buClr>
                  <a:srgbClr val="1E1D3B"/>
                </a:buClr>
                <a:buFont typeface="Wingdings" panose="05000000000000000000" pitchFamily="2" charset="2"/>
                <a:buChar char="ü"/>
              </a:pPr>
              <a:r>
                <a:rPr lang="en-US" sz="2000" dirty="0">
                  <a:solidFill>
                    <a:srgbClr val="1A1A1A"/>
                  </a:solidFill>
                  <a:latin typeface="Calibri" panose="020F0502020204030204"/>
                  <a:ea typeface="+mn-ea"/>
                  <a:cs typeface="Segoe UI" pitchFamily="34" charset="0"/>
                </a:rPr>
                <a:t>Build Models</a:t>
              </a:r>
            </a:p>
            <a:p>
              <a:pPr marL="173840" indent="-173840" defTabSz="685835">
                <a:spcAft>
                  <a:spcPts val="225"/>
                </a:spcAft>
                <a:buClr>
                  <a:srgbClr val="1E1D3B"/>
                </a:buClr>
                <a:buFont typeface="Wingdings" panose="05000000000000000000" pitchFamily="2" charset="2"/>
                <a:buChar char="ü"/>
              </a:pPr>
              <a:r>
                <a:rPr lang="en-US" sz="2000" dirty="0">
                  <a:solidFill>
                    <a:srgbClr val="1A1A1A"/>
                  </a:solidFill>
                  <a:latin typeface="Calibri" panose="020F0502020204030204"/>
                  <a:ea typeface="+mn-ea"/>
                  <a:cs typeface="Segoe UI" pitchFamily="34" charset="0"/>
                </a:rPr>
                <a:t>Train Models</a:t>
              </a:r>
            </a:p>
          </p:txBody>
        </p:sp>
        <p:sp>
          <p:nvSpPr>
            <p:cNvPr id="28" name="Rectangle 15">
              <a:extLst>
                <a:ext uri="{FF2B5EF4-FFF2-40B4-BE49-F238E27FC236}">
                  <a16:creationId xmlns:a16="http://schemas.microsoft.com/office/drawing/2014/main" id="{E92F423D-3067-884A-D7FA-0F753E94F51D}"/>
                </a:ext>
              </a:extLst>
            </p:cNvPr>
            <p:cNvSpPr/>
            <p:nvPr/>
          </p:nvSpPr>
          <p:spPr>
            <a:xfrm>
              <a:off x="8107502" y="3406479"/>
              <a:ext cx="2576907" cy="1086122"/>
            </a:xfrm>
            <a:prstGeom prst="rect">
              <a:avLst/>
            </a:prstGeom>
          </p:spPr>
          <p:txBody>
            <a:bodyPr wrap="square">
              <a:spAutoFit/>
            </a:bodyPr>
            <a:lstStyle/>
            <a:p>
              <a:pPr marL="173840" indent="-173840" defTabSz="685835">
                <a:spcAft>
                  <a:spcPts val="225"/>
                </a:spcAft>
                <a:buClr>
                  <a:srgbClr val="1E1D3B"/>
                </a:buClr>
                <a:buFont typeface="Wingdings" panose="05000000000000000000" pitchFamily="2" charset="2"/>
                <a:buChar char="ü"/>
              </a:pPr>
              <a:r>
                <a:rPr lang="en-US" sz="2000" dirty="0">
                  <a:solidFill>
                    <a:srgbClr val="1A1A1A"/>
                  </a:solidFill>
                  <a:latin typeface="Calibri" panose="020F0502020204030204"/>
                  <a:ea typeface="+mn-ea"/>
                  <a:cs typeface="Segoe UI" pitchFamily="34" charset="0"/>
                </a:rPr>
                <a:t>Manage Models</a:t>
              </a:r>
            </a:p>
            <a:p>
              <a:pPr marL="173840" indent="-173840" defTabSz="685835">
                <a:spcAft>
                  <a:spcPts val="225"/>
                </a:spcAft>
                <a:buClr>
                  <a:srgbClr val="1E1D3B"/>
                </a:buClr>
                <a:buFont typeface="Wingdings" panose="05000000000000000000" pitchFamily="2" charset="2"/>
                <a:buChar char="ü"/>
              </a:pPr>
              <a:r>
                <a:rPr lang="en-US" sz="2000" dirty="0">
                  <a:solidFill>
                    <a:srgbClr val="1A1A1A"/>
                  </a:solidFill>
                  <a:latin typeface="Calibri" panose="020F0502020204030204"/>
                  <a:ea typeface="+mn-ea"/>
                  <a:cs typeface="Segoe UI" pitchFamily="34" charset="0"/>
                </a:rPr>
                <a:t>Track Experiments</a:t>
              </a:r>
            </a:p>
            <a:p>
              <a:pPr marL="173840" indent="-173840" defTabSz="685835">
                <a:spcAft>
                  <a:spcPts val="225"/>
                </a:spcAft>
                <a:buClr>
                  <a:srgbClr val="1E1D3B"/>
                </a:buClr>
                <a:buFont typeface="Wingdings" panose="05000000000000000000" pitchFamily="2" charset="2"/>
                <a:buChar char="ü"/>
              </a:pPr>
              <a:r>
                <a:rPr lang="en-US" sz="2000" dirty="0">
                  <a:solidFill>
                    <a:srgbClr val="1A1A1A"/>
                  </a:solidFill>
                  <a:latin typeface="Calibri" panose="020F0502020204030204"/>
                  <a:ea typeface="+mn-ea"/>
                  <a:cs typeface="Segoe UI" pitchFamily="34" charset="0"/>
                </a:rPr>
                <a:t>Deploy Models</a:t>
              </a:r>
            </a:p>
          </p:txBody>
        </p:sp>
      </p:grpSp>
      <p:sp>
        <p:nvSpPr>
          <p:cNvPr id="29" name="TextBox 16">
            <a:extLst>
              <a:ext uri="{FF2B5EF4-FFF2-40B4-BE49-F238E27FC236}">
                <a16:creationId xmlns:a16="http://schemas.microsoft.com/office/drawing/2014/main" id="{67EC5197-2388-2CFF-2925-692DEFC9242B}"/>
              </a:ext>
            </a:extLst>
          </p:cNvPr>
          <p:cNvSpPr txBox="1"/>
          <p:nvPr/>
        </p:nvSpPr>
        <p:spPr>
          <a:xfrm>
            <a:off x="4493994" y="4593276"/>
            <a:ext cx="3101591" cy="369332"/>
          </a:xfrm>
          <a:prstGeom prst="rect">
            <a:avLst/>
          </a:prstGeom>
          <a:noFill/>
        </p:spPr>
        <p:txBody>
          <a:bodyPr wrap="square" lIns="0" tIns="0" rIns="0" bIns="0" rtlCol="0">
            <a:spAutoFit/>
          </a:bodyPr>
          <a:lstStyle/>
          <a:p>
            <a:pPr algn="ctr" defTabSz="685835">
              <a:buClrTx/>
              <a:buFontTx/>
              <a:buNone/>
            </a:pPr>
            <a:r>
              <a:rPr lang="en-US" sz="2400" kern="1200" dirty="0">
                <a:solidFill>
                  <a:srgbClr val="1E1D3B"/>
                </a:solidFill>
                <a:latin typeface="Calibri Light" panose="020F0302020204030204"/>
                <a:ea typeface="+mn-ea"/>
                <a:cs typeface="Segoe UI Semilight" panose="020B0402040204020203" pitchFamily="34" charset="0"/>
              </a:rPr>
              <a:t>That enables you to:</a:t>
            </a:r>
          </a:p>
        </p:txBody>
      </p:sp>
      <p:cxnSp>
        <p:nvCxnSpPr>
          <p:cNvPr id="30" name="Straight Connector 4">
            <a:extLst>
              <a:ext uri="{FF2B5EF4-FFF2-40B4-BE49-F238E27FC236}">
                <a16:creationId xmlns:a16="http://schemas.microsoft.com/office/drawing/2014/main" id="{4CB405D8-8B06-19B6-122A-616A4919F455}"/>
              </a:ext>
            </a:extLst>
          </p:cNvPr>
          <p:cNvCxnSpPr>
            <a:cxnSpLocks/>
          </p:cNvCxnSpPr>
          <p:nvPr/>
        </p:nvCxnSpPr>
        <p:spPr>
          <a:xfrm>
            <a:off x="1990492" y="4414480"/>
            <a:ext cx="7319764" cy="0"/>
          </a:xfrm>
          <a:prstGeom prst="line">
            <a:avLst/>
          </a:prstGeom>
          <a:solidFill>
            <a:srgbClr val="4472C4"/>
          </a:solidFill>
          <a:ln w="19050" cap="flat" cmpd="sng" algn="ctr">
            <a:solidFill>
              <a:srgbClr val="44546A"/>
            </a:solidFill>
            <a:prstDash val="sysDot"/>
            <a:miter lim="800000"/>
            <a:headEnd type="none" w="med" len="med"/>
            <a:tailEnd type="none" w="med" len="med"/>
          </a:ln>
          <a:effectLst/>
        </p:spPr>
      </p:cxnSp>
      <p:cxnSp>
        <p:nvCxnSpPr>
          <p:cNvPr id="33" name="Google Shape;99;p2">
            <a:extLst>
              <a:ext uri="{FF2B5EF4-FFF2-40B4-BE49-F238E27FC236}">
                <a16:creationId xmlns:a16="http://schemas.microsoft.com/office/drawing/2014/main" id="{91E8C8B2-74EB-89D9-4559-D3635617B58A}"/>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150303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Image </a:t>
            </a:r>
            <a:r>
              <a:rPr lang="pl-PL" sz="4800" dirty="0" err="1">
                <a:solidFill>
                  <a:prstClr val="black"/>
                </a:solidFill>
                <a:ea typeface="+mj-ea"/>
                <a:cs typeface="+mj-cs"/>
              </a:rPr>
              <a:t>Classification</a:t>
            </a:r>
            <a:endParaRPr lang="pl-PL" sz="4800" dirty="0"/>
          </a:p>
        </p:txBody>
      </p:sp>
      <p:sp>
        <p:nvSpPr>
          <p:cNvPr id="5" name="pole tekstowe 4">
            <a:extLst>
              <a:ext uri="{FF2B5EF4-FFF2-40B4-BE49-F238E27FC236}">
                <a16:creationId xmlns:a16="http://schemas.microsoft.com/office/drawing/2014/main" id="{D18AC37D-8CF5-CB57-598C-00118BED936E}"/>
              </a:ext>
            </a:extLst>
          </p:cNvPr>
          <p:cNvSpPr txBox="1"/>
          <p:nvPr/>
        </p:nvSpPr>
        <p:spPr>
          <a:xfrm>
            <a:off x="677856" y="1921389"/>
            <a:ext cx="6971035" cy="3539430"/>
          </a:xfrm>
          <a:prstGeom prst="rect">
            <a:avLst/>
          </a:prstGeom>
          <a:noFill/>
        </p:spPr>
        <p:txBody>
          <a:bodyPr wrap="square">
            <a:spAutoFit/>
          </a:bodyPr>
          <a:lstStyle/>
          <a:p>
            <a:pPr marL="457189" indent="-457189" defTabSz="914377">
              <a:buFont typeface="Arial" panose="020B0604020202020204" pitchFamily="34" charset="0"/>
              <a:buChar char="•"/>
            </a:pPr>
            <a:r>
              <a:rPr lang="en-US" sz="2800" dirty="0">
                <a:solidFill>
                  <a:schemeClr val="tx1"/>
                </a:solidFill>
                <a:latin typeface="Calibri" panose="020F0502020204030204"/>
              </a:rPr>
              <a:t>Image Classification is a fundamental task that attempts to comprehend an entire image as a whole</a:t>
            </a:r>
          </a:p>
          <a:p>
            <a:pPr marL="457189" indent="-457189" defTabSz="914377">
              <a:buFont typeface="Arial" panose="020B0604020202020204" pitchFamily="34" charset="0"/>
              <a:buChar char="•"/>
            </a:pPr>
            <a:r>
              <a:rPr lang="en-US" sz="2800" dirty="0">
                <a:solidFill>
                  <a:schemeClr val="tx1"/>
                </a:solidFill>
                <a:latin typeface="Calibri" panose="020F0502020204030204"/>
              </a:rPr>
              <a:t>The goal is to classify the image by assigning it to a specific label</a:t>
            </a:r>
          </a:p>
          <a:p>
            <a:pPr marL="457189" indent="-457189" defTabSz="914377">
              <a:buFont typeface="Arial" panose="020B0604020202020204" pitchFamily="34" charset="0"/>
              <a:buChar char="•"/>
            </a:pPr>
            <a:r>
              <a:rPr lang="en-US" sz="2800" dirty="0">
                <a:solidFill>
                  <a:schemeClr val="tx1"/>
                </a:solidFill>
                <a:latin typeface="Calibri" panose="020F0502020204030204"/>
              </a:rPr>
              <a:t>Typically, Image Classification refers to images in which only one object appears and is analyzed</a:t>
            </a:r>
          </a:p>
        </p:txBody>
      </p:sp>
      <p:pic>
        <p:nvPicPr>
          <p:cNvPr id="2" name="Picture 2">
            <a:extLst>
              <a:ext uri="{FF2B5EF4-FFF2-40B4-BE49-F238E27FC236}">
                <a16:creationId xmlns:a16="http://schemas.microsoft.com/office/drawing/2014/main" id="{8A717646-726B-5386-676C-5FC74CC8A4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2928" y="1921388"/>
            <a:ext cx="3796574" cy="474013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99;p2">
            <a:extLst>
              <a:ext uri="{FF2B5EF4-FFF2-40B4-BE49-F238E27FC236}">
                <a16:creationId xmlns:a16="http://schemas.microsoft.com/office/drawing/2014/main" id="{E8956E8E-D61E-1B7C-9094-F874F4C1F5CB}"/>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140275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23223-8915-4191-8FB0-F1261EF04C18}"/>
              </a:ext>
            </a:extLst>
          </p:cNvPr>
          <p:cNvSpPr>
            <a:spLocks noGrp="1"/>
          </p:cNvSpPr>
          <p:nvPr>
            <p:ph type="title"/>
          </p:nvPr>
        </p:nvSpPr>
        <p:spPr>
          <a:xfrm>
            <a:off x="577097" y="904737"/>
            <a:ext cx="10515600" cy="790041"/>
          </a:xfrm>
        </p:spPr>
        <p:txBody>
          <a:bodyPr>
            <a:normAutofit/>
          </a:bodyPr>
          <a:lstStyle/>
          <a:p>
            <a:pPr algn="ctr"/>
            <a:r>
              <a:rPr lang="pl-PL" sz="4800" dirty="0">
                <a:solidFill>
                  <a:prstClr val="black"/>
                </a:solidFill>
                <a:ea typeface="+mj-ea"/>
                <a:cs typeface="+mj-cs"/>
              </a:rPr>
              <a:t>Transfer Learning</a:t>
            </a:r>
            <a:endParaRPr lang="pl-PL" sz="4800" dirty="0"/>
          </a:p>
        </p:txBody>
      </p:sp>
      <p:pic>
        <p:nvPicPr>
          <p:cNvPr id="2" name="Picture 2">
            <a:extLst>
              <a:ext uri="{FF2B5EF4-FFF2-40B4-BE49-F238E27FC236}">
                <a16:creationId xmlns:a16="http://schemas.microsoft.com/office/drawing/2014/main" id="{781A4670-2ADE-B38D-1AC0-53DF8D7B6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042" y="1924462"/>
            <a:ext cx="7303994" cy="4184758"/>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C57EF64B-146C-7752-F76F-7E50E9A55E33}"/>
              </a:ext>
            </a:extLst>
          </p:cNvPr>
          <p:cNvSpPr txBox="1"/>
          <p:nvPr/>
        </p:nvSpPr>
        <p:spPr>
          <a:xfrm>
            <a:off x="2079032" y="6400591"/>
            <a:ext cx="8971774" cy="307777"/>
          </a:xfrm>
          <a:prstGeom prst="rect">
            <a:avLst/>
          </a:prstGeom>
          <a:noFill/>
        </p:spPr>
        <p:txBody>
          <a:bodyPr wrap="square">
            <a:spAutoFit/>
          </a:bodyPr>
          <a:lstStyle/>
          <a:p>
            <a:pPr defTabSz="685835"/>
            <a:r>
              <a:rPr lang="pl-PL" dirty="0">
                <a:solidFill>
                  <a:schemeClr val="tx1"/>
                </a:solidFill>
                <a:latin typeface="Calibri" panose="020F0502020204030204"/>
              </a:rPr>
              <a:t>Source https://dev.to/amananandrai/pretrained-models-for-transfer-learning-in-keras-for-computer-vision-5eei</a:t>
            </a:r>
          </a:p>
        </p:txBody>
      </p:sp>
      <p:cxnSp>
        <p:nvCxnSpPr>
          <p:cNvPr id="6" name="Google Shape;99;p2">
            <a:extLst>
              <a:ext uri="{FF2B5EF4-FFF2-40B4-BE49-F238E27FC236}">
                <a16:creationId xmlns:a16="http://schemas.microsoft.com/office/drawing/2014/main" id="{1F2B6121-7743-027C-CF44-91B17C4BAFC2}"/>
              </a:ext>
            </a:extLst>
          </p:cNvPr>
          <p:cNvCxnSpPr/>
          <p:nvPr/>
        </p:nvCxnSpPr>
        <p:spPr>
          <a:xfrm>
            <a:off x="874713"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Tree>
    <p:extLst>
      <p:ext uri="{BB962C8B-B14F-4D97-AF65-F5344CB8AC3E}">
        <p14:creationId xmlns:p14="http://schemas.microsoft.com/office/powerpoint/2010/main" val="8726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P">
  <a:themeElements>
    <a:clrScheme name="WDI">
      <a:dk1>
        <a:srgbClr val="0C0A11"/>
      </a:dk1>
      <a:lt1>
        <a:srgbClr val="FFFFFF"/>
      </a:lt1>
      <a:dk2>
        <a:srgbClr val="3C21FF"/>
      </a:dk2>
      <a:lt2>
        <a:srgbClr val="33FF99"/>
      </a:lt2>
      <a:accent1>
        <a:srgbClr val="4A31FF"/>
      </a:accent1>
      <a:accent2>
        <a:srgbClr val="E10B31"/>
      </a:accent2>
      <a:accent3>
        <a:srgbClr val="F4511C"/>
      </a:accent3>
      <a:accent4>
        <a:srgbClr val="029676"/>
      </a:accent4>
      <a:accent5>
        <a:srgbClr val="4AB5C4"/>
      </a:accent5>
      <a:accent6>
        <a:srgbClr val="0989B1"/>
      </a:accent6>
      <a:hlink>
        <a:srgbClr val="3C21FF"/>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zentacja PP SQLDay 2023" id="{AB9CE51F-F4F6-4464-808D-8ADF5A2B2048}" vid="{4D8751A0-703B-4224-9E35-09DB5676DF47}"/>
    </a:ext>
  </a:extLst>
</a:theme>
</file>

<file path=ppt/theme/theme3.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825</Words>
  <Application>Microsoft Office PowerPoint</Application>
  <PresentationFormat>Panoramiczny</PresentationFormat>
  <Paragraphs>230</Paragraphs>
  <Slides>37</Slides>
  <Notes>18</Notes>
  <HiddenSlides>0</HiddenSlides>
  <MMClips>0</MMClips>
  <ScaleCrop>false</ScaleCrop>
  <HeadingPairs>
    <vt:vector size="6" baseType="variant">
      <vt:variant>
        <vt:lpstr>Używane czcionki</vt:lpstr>
      </vt:variant>
      <vt:variant>
        <vt:i4>8</vt:i4>
      </vt:variant>
      <vt:variant>
        <vt:lpstr>Motyw</vt:lpstr>
      </vt:variant>
      <vt:variant>
        <vt:i4>2</vt:i4>
      </vt:variant>
      <vt:variant>
        <vt:lpstr>Tytuły slajdów</vt:lpstr>
      </vt:variant>
      <vt:variant>
        <vt:i4>37</vt:i4>
      </vt:variant>
    </vt:vector>
  </HeadingPairs>
  <TitlesOfParts>
    <vt:vector size="47" baseType="lpstr">
      <vt:lpstr>Wingdings</vt:lpstr>
      <vt:lpstr>Tahoma</vt:lpstr>
      <vt:lpstr>Calibri Light</vt:lpstr>
      <vt:lpstr>Arial Black</vt:lpstr>
      <vt:lpstr>Segoe UI</vt:lpstr>
      <vt:lpstr>Arial</vt:lpstr>
      <vt:lpstr>Calibri</vt:lpstr>
      <vt:lpstr>Segoe UI Semibold</vt:lpstr>
      <vt:lpstr>FAP</vt:lpstr>
      <vt:lpstr>1_Office Theme</vt:lpstr>
      <vt:lpstr>Prezentacja programu PowerPoint</vt:lpstr>
      <vt:lpstr>Prezentacja programu PowerPoint</vt:lpstr>
      <vt:lpstr>Agenda</vt:lpstr>
      <vt:lpstr>Prezentacja programu PowerPoint</vt:lpstr>
      <vt:lpstr>Project goals</vt:lpstr>
      <vt:lpstr>Project challenges</vt:lpstr>
      <vt:lpstr>Environment</vt:lpstr>
      <vt:lpstr>Image Classification</vt:lpstr>
      <vt:lpstr>Transfer Learning</vt:lpstr>
      <vt:lpstr>Image Classification:  Data Labelling</vt:lpstr>
      <vt:lpstr>Image Classification: Dataset</vt:lpstr>
      <vt:lpstr>Image Classification: Modeling</vt:lpstr>
      <vt:lpstr>Image Classification: Modeling</vt:lpstr>
      <vt:lpstr>Image Classification: Modeling</vt:lpstr>
      <vt:lpstr>Image Classification: Modeling</vt:lpstr>
      <vt:lpstr>Image Classification:  Model evaluation</vt:lpstr>
      <vt:lpstr>Image Classification:  Model evaluation</vt:lpstr>
      <vt:lpstr>Image Classification:  Model deployment</vt:lpstr>
      <vt:lpstr>Image Classification:  Inferencing</vt:lpstr>
      <vt:lpstr>Object Detection</vt:lpstr>
      <vt:lpstr>Automated Machine Learning</vt:lpstr>
      <vt:lpstr>Automated Machine Learning</vt:lpstr>
      <vt:lpstr>Automated Machine Learning</vt:lpstr>
      <vt:lpstr>Object Detection: First result</vt:lpstr>
      <vt:lpstr>Object Detection:  Data Labelling</vt:lpstr>
      <vt:lpstr>Object Detection: Dataset</vt:lpstr>
      <vt:lpstr>Object Detection: Modeling</vt:lpstr>
      <vt:lpstr>Object Detection: Modeling</vt:lpstr>
      <vt:lpstr>Object Detection: Modeling</vt:lpstr>
      <vt:lpstr>Object Detection: Modeling</vt:lpstr>
      <vt:lpstr>Object Detection:  Model evaluation</vt:lpstr>
      <vt:lpstr>Object Detection:  Model evaluation</vt:lpstr>
      <vt:lpstr>Object Detection:  Model evaluation</vt:lpstr>
      <vt:lpstr>Object Detection:  Model deployment</vt:lpstr>
      <vt:lpstr>Object Detection: Inferencing</vt:lpstr>
      <vt:lpstr>Wrap up</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Sylwia</dc:creator>
  <cp:lastModifiedBy>Marcin Szeliga</cp:lastModifiedBy>
  <cp:revision>21</cp:revision>
  <dcterms:modified xsi:type="dcterms:W3CDTF">2023-05-05T05:32:48Z</dcterms:modified>
</cp:coreProperties>
</file>